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82"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Lst>
  <p:sldSz cx="18288000" cy="10287000"/>
  <p:notesSz cx="6858000" cy="9144000"/>
  <p:embeddedFontLst>
    <p:embeddedFont>
      <p:font typeface="Arimo Bold" panose="020B0604020202020204" charset="0"/>
      <p:regular r:id="rId29"/>
    </p:embeddedFont>
    <p:embeddedFont>
      <p:font typeface="Calibri" panose="020F0502020204030204" pitchFamily="34" charset="0"/>
      <p:regular r:id="rId30"/>
      <p:bold r:id="rId31"/>
      <p:italic r:id="rId32"/>
      <p:boldItalic r:id="rId33"/>
    </p:embeddedFont>
    <p:embeddedFont>
      <p:font typeface="Carollo Playscript" panose="020B0604020202020204" charset="0"/>
      <p:regular r:id="rId34"/>
    </p:embeddedFont>
    <p:embeddedFont>
      <p:font typeface="Francois One" panose="020B0604020202020204" charset="-94"/>
      <p:regular r:id="rId35"/>
    </p:embeddedFont>
    <p:embeddedFont>
      <p:font typeface="KG Primary Penmanship" panose="020B0604020202020204" charset="0"/>
      <p:regular r:id="rId3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4" d="100"/>
          <a:sy n="54" d="100"/>
        </p:scale>
        <p:origin x="754" y="8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font" Target="fonts/font7.fntdata"/><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5/21/2024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5/21/2024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5/21/2024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5/21/2024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svg"/><Relationship Id="rId7" Type="http://schemas.openxmlformats.org/officeDocument/2006/relationships/image" Target="../media/image20.sv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19.png"/><Relationship Id="rId11" Type="http://schemas.openxmlformats.org/officeDocument/2006/relationships/image" Target="../media/image24.svg"/><Relationship Id="rId5" Type="http://schemas.openxmlformats.org/officeDocument/2006/relationships/image" Target="../media/image18.svg"/><Relationship Id="rId10"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22.svg"/></Relationships>
</file>

<file path=ppt/slides/_rels/slide12.xml.rels><?xml version="1.0" encoding="UTF-8" standalone="yes"?>
<Relationships xmlns="http://schemas.openxmlformats.org/package/2006/relationships"><Relationship Id="rId3" Type="http://schemas.openxmlformats.org/officeDocument/2006/relationships/image" Target="../media/image26.svg"/><Relationship Id="rId7" Type="http://schemas.openxmlformats.org/officeDocument/2006/relationships/image" Target="../media/image30.svg"/><Relationship Id="rId2" Type="http://schemas.openxmlformats.org/officeDocument/2006/relationships/image" Target="../media/image25.png"/><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28.svg"/><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32.svg"/><Relationship Id="rId4" Type="http://schemas.openxmlformats.org/officeDocument/2006/relationships/image" Target="../media/image31.png"/></Relationships>
</file>

<file path=ppt/slides/_rels/slide14.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26.svg"/><Relationship Id="rId7" Type="http://schemas.openxmlformats.org/officeDocument/2006/relationships/image" Target="../media/image37.svg"/><Relationship Id="rId2" Type="http://schemas.openxmlformats.org/officeDocument/2006/relationships/image" Target="../media/image25.png"/><Relationship Id="rId1" Type="http://schemas.openxmlformats.org/officeDocument/2006/relationships/slideLayout" Target="../slideLayouts/slideLayout7.xml"/><Relationship Id="rId6" Type="http://schemas.openxmlformats.org/officeDocument/2006/relationships/image" Target="../media/image36.png"/><Relationship Id="rId11" Type="http://schemas.openxmlformats.org/officeDocument/2006/relationships/image" Target="../media/image41.svg"/><Relationship Id="rId5" Type="http://schemas.openxmlformats.org/officeDocument/2006/relationships/image" Target="../media/image35.svg"/><Relationship Id="rId10" Type="http://schemas.openxmlformats.org/officeDocument/2006/relationships/image" Target="../media/image40.png"/><Relationship Id="rId4" Type="http://schemas.openxmlformats.org/officeDocument/2006/relationships/image" Target="../media/image34.png"/><Relationship Id="rId9" Type="http://schemas.openxmlformats.org/officeDocument/2006/relationships/image" Target="../media/image39.svg"/></Relationships>
</file>

<file path=ppt/slides/_rels/slide15.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image" Target="../media/image45.svg"/><Relationship Id="rId3" Type="http://schemas.openxmlformats.org/officeDocument/2006/relationships/image" Target="../media/image26.svg"/><Relationship Id="rId7" Type="http://schemas.openxmlformats.org/officeDocument/2006/relationships/image" Target="../media/image37.svg"/><Relationship Id="rId12" Type="http://schemas.openxmlformats.org/officeDocument/2006/relationships/image" Target="../media/image44.png"/><Relationship Id="rId2" Type="http://schemas.openxmlformats.org/officeDocument/2006/relationships/image" Target="../media/image25.png"/><Relationship Id="rId1" Type="http://schemas.openxmlformats.org/officeDocument/2006/relationships/slideLayout" Target="../slideLayouts/slideLayout7.xml"/><Relationship Id="rId6" Type="http://schemas.openxmlformats.org/officeDocument/2006/relationships/image" Target="../media/image36.png"/><Relationship Id="rId11" Type="http://schemas.openxmlformats.org/officeDocument/2006/relationships/image" Target="../media/image43.svg"/><Relationship Id="rId5" Type="http://schemas.openxmlformats.org/officeDocument/2006/relationships/image" Target="../media/image35.svg"/><Relationship Id="rId10" Type="http://schemas.openxmlformats.org/officeDocument/2006/relationships/image" Target="../media/image42.png"/><Relationship Id="rId4" Type="http://schemas.openxmlformats.org/officeDocument/2006/relationships/image" Target="../media/image34.png"/><Relationship Id="rId9" Type="http://schemas.openxmlformats.org/officeDocument/2006/relationships/image" Target="../media/image39.svg"/></Relationships>
</file>

<file path=ppt/slides/_rels/slide16.xml.rels><?xml version="1.0" encoding="UTF-8" standalone="yes"?>
<Relationships xmlns="http://schemas.openxmlformats.org/package/2006/relationships"><Relationship Id="rId3" Type="http://schemas.openxmlformats.org/officeDocument/2006/relationships/image" Target="../media/image26.svg"/><Relationship Id="rId7" Type="http://schemas.openxmlformats.org/officeDocument/2006/relationships/image" Target="../media/image49.svg"/><Relationship Id="rId2" Type="http://schemas.openxmlformats.org/officeDocument/2006/relationships/image" Target="../media/image25.png"/><Relationship Id="rId1" Type="http://schemas.openxmlformats.org/officeDocument/2006/relationships/slideLayout" Target="../slideLayouts/slideLayout7.xml"/><Relationship Id="rId6" Type="http://schemas.openxmlformats.org/officeDocument/2006/relationships/image" Target="../media/image48.png"/><Relationship Id="rId5" Type="http://schemas.openxmlformats.org/officeDocument/2006/relationships/image" Target="../media/image47.svg"/><Relationship Id="rId4" Type="http://schemas.openxmlformats.org/officeDocument/2006/relationships/image" Target="../media/image46.png"/></Relationships>
</file>

<file path=ppt/slides/_rels/slide17.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7.xml"/><Relationship Id="rId6" Type="http://schemas.openxmlformats.org/officeDocument/2006/relationships/image" Target="../media/image52.svg"/><Relationship Id="rId5" Type="http://schemas.openxmlformats.org/officeDocument/2006/relationships/image" Target="../media/image51.png"/><Relationship Id="rId4" Type="http://schemas.openxmlformats.org/officeDocument/2006/relationships/image" Target="../media/image50.png"/></Relationships>
</file>

<file path=ppt/slides/_rels/slide18.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7.xml"/><Relationship Id="rId4" Type="http://schemas.openxmlformats.org/officeDocument/2006/relationships/image" Target="../media/image53.png"/></Relationships>
</file>

<file path=ppt/slides/_rels/slide19.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7.xml"/><Relationship Id="rId5" Type="http://schemas.openxmlformats.org/officeDocument/2006/relationships/image" Target="../media/image55.svg"/><Relationship Id="rId4" Type="http://schemas.openxmlformats.org/officeDocument/2006/relationships/image" Target="../media/image54.png"/></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image" Target="../media/image62.png"/><Relationship Id="rId13" Type="http://schemas.openxmlformats.org/officeDocument/2006/relationships/image" Target="../media/image67.svg"/><Relationship Id="rId3" Type="http://schemas.openxmlformats.org/officeDocument/2006/relationships/image" Target="../media/image57.svg"/><Relationship Id="rId7" Type="http://schemas.openxmlformats.org/officeDocument/2006/relationships/image" Target="../media/image61.svg"/><Relationship Id="rId12" Type="http://schemas.openxmlformats.org/officeDocument/2006/relationships/image" Target="../media/image66.png"/><Relationship Id="rId17" Type="http://schemas.openxmlformats.org/officeDocument/2006/relationships/image" Target="../media/image71.svg"/><Relationship Id="rId2" Type="http://schemas.openxmlformats.org/officeDocument/2006/relationships/image" Target="../media/image56.png"/><Relationship Id="rId16" Type="http://schemas.openxmlformats.org/officeDocument/2006/relationships/image" Target="../media/image70.png"/><Relationship Id="rId1" Type="http://schemas.openxmlformats.org/officeDocument/2006/relationships/slideLayout" Target="../slideLayouts/slideLayout7.xml"/><Relationship Id="rId6" Type="http://schemas.openxmlformats.org/officeDocument/2006/relationships/image" Target="../media/image60.png"/><Relationship Id="rId11" Type="http://schemas.openxmlformats.org/officeDocument/2006/relationships/image" Target="../media/image65.png"/><Relationship Id="rId5" Type="http://schemas.openxmlformats.org/officeDocument/2006/relationships/image" Target="../media/image59.svg"/><Relationship Id="rId15" Type="http://schemas.openxmlformats.org/officeDocument/2006/relationships/image" Target="../media/image69.svg"/><Relationship Id="rId10" Type="http://schemas.openxmlformats.org/officeDocument/2006/relationships/image" Target="../media/image64.svg"/><Relationship Id="rId4" Type="http://schemas.openxmlformats.org/officeDocument/2006/relationships/image" Target="../media/image58.png"/><Relationship Id="rId9" Type="http://schemas.openxmlformats.org/officeDocument/2006/relationships/image" Target="../media/image63.png"/><Relationship Id="rId14" Type="http://schemas.openxmlformats.org/officeDocument/2006/relationships/image" Target="../media/image68.png"/></Relationships>
</file>

<file path=ppt/slides/_rels/slide21.xml.rels><?xml version="1.0" encoding="UTF-8" standalone="yes"?>
<Relationships xmlns="http://schemas.openxmlformats.org/package/2006/relationships"><Relationship Id="rId8" Type="http://schemas.openxmlformats.org/officeDocument/2006/relationships/image" Target="../media/image76.svg"/><Relationship Id="rId3" Type="http://schemas.openxmlformats.org/officeDocument/2006/relationships/image" Target="../media/image73.svg"/><Relationship Id="rId7" Type="http://schemas.openxmlformats.org/officeDocument/2006/relationships/image" Target="../media/image75.png"/><Relationship Id="rId2" Type="http://schemas.openxmlformats.org/officeDocument/2006/relationships/image" Target="../media/image72.png"/><Relationship Id="rId1" Type="http://schemas.openxmlformats.org/officeDocument/2006/relationships/slideLayout" Target="../slideLayouts/slideLayout7.xml"/><Relationship Id="rId6" Type="http://schemas.openxmlformats.org/officeDocument/2006/relationships/image" Target="../media/image74.gif"/><Relationship Id="rId5" Type="http://schemas.openxmlformats.org/officeDocument/2006/relationships/hyperlink" Target="https://www.youtube.com/watch?v=kYXZn1TApac" TargetMode="External"/><Relationship Id="rId10" Type="http://schemas.openxmlformats.org/officeDocument/2006/relationships/image" Target="../media/image78.svg"/><Relationship Id="rId4" Type="http://schemas.openxmlformats.org/officeDocument/2006/relationships/hyperlink" Target="https://youtu.be/3JQ3hYko51Y?si=k8aA9Q25Bb_-6YM5" TargetMode="External"/><Relationship Id="rId9" Type="http://schemas.openxmlformats.org/officeDocument/2006/relationships/image" Target="../media/image7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80.svg"/><Relationship Id="rId2" Type="http://schemas.openxmlformats.org/officeDocument/2006/relationships/image" Target="../media/image79.png"/><Relationship Id="rId1" Type="http://schemas.openxmlformats.org/officeDocument/2006/relationships/slideLayout" Target="../slideLayouts/slideLayout7.xml"/><Relationship Id="rId4" Type="http://schemas.openxmlformats.org/officeDocument/2006/relationships/image" Target="../media/image81.png"/></Relationships>
</file>

<file path=ppt/slides/_rels/slide24.xml.rels><?xml version="1.0" encoding="UTF-8" standalone="yes"?>
<Relationships xmlns="http://schemas.openxmlformats.org/package/2006/relationships"><Relationship Id="rId3" Type="http://schemas.openxmlformats.org/officeDocument/2006/relationships/image" Target="../media/image83.png"/><Relationship Id="rId7" Type="http://schemas.openxmlformats.org/officeDocument/2006/relationships/image" Target="../media/image74.gif"/><Relationship Id="rId2" Type="http://schemas.openxmlformats.org/officeDocument/2006/relationships/image" Target="../media/image82.png"/><Relationship Id="rId1" Type="http://schemas.openxmlformats.org/officeDocument/2006/relationships/slideLayout" Target="../slideLayouts/slideLayout7.xml"/><Relationship Id="rId6" Type="http://schemas.openxmlformats.org/officeDocument/2006/relationships/hyperlink" Target="https://www.kaggle.com/harshilpatel355/autoirrigationdata/download" TargetMode="External"/><Relationship Id="rId5" Type="http://schemas.openxmlformats.org/officeDocument/2006/relationships/hyperlink" Target="https://github.com/deneyapyz/ortaokul/blob/main/Hafta5/INTELLIGENT%20IRRIGATION%20SYSTEM.csv" TargetMode="External"/><Relationship Id="rId4" Type="http://schemas.openxmlformats.org/officeDocument/2006/relationships/image" Target="../media/image84.svg"/></Relationships>
</file>

<file path=ppt/slides/_rels/slide25.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image" Target="../media/image11.svg"/><Relationship Id="rId7" Type="http://schemas.openxmlformats.org/officeDocument/2006/relationships/image" Target="../media/image88.svg"/><Relationship Id="rId12" Type="http://schemas.openxmlformats.org/officeDocument/2006/relationships/hyperlink" Target="https://youtu.be/qv6UVOQ0F44?si=eaLEYHy7v5ydZsCG" TargetMode="External"/><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87.png"/><Relationship Id="rId11" Type="http://schemas.openxmlformats.org/officeDocument/2006/relationships/image" Target="../media/image92.svg"/><Relationship Id="rId5" Type="http://schemas.openxmlformats.org/officeDocument/2006/relationships/image" Target="../media/image86.svg"/><Relationship Id="rId10" Type="http://schemas.openxmlformats.org/officeDocument/2006/relationships/image" Target="../media/image91.png"/><Relationship Id="rId4" Type="http://schemas.openxmlformats.org/officeDocument/2006/relationships/image" Target="../media/image85.png"/><Relationship Id="rId9" Type="http://schemas.openxmlformats.org/officeDocument/2006/relationships/image" Target="../media/image90.svg"/></Relationships>
</file>

<file path=ppt/slides/_rels/slide26.xml.rels><?xml version="1.0" encoding="UTF-8" standalone="yes"?>
<Relationships xmlns="http://schemas.openxmlformats.org/package/2006/relationships"><Relationship Id="rId3" Type="http://schemas.openxmlformats.org/officeDocument/2006/relationships/image" Target="../media/image94.svg"/><Relationship Id="rId2" Type="http://schemas.openxmlformats.org/officeDocument/2006/relationships/image" Target="../media/image93.png"/><Relationship Id="rId1" Type="http://schemas.openxmlformats.org/officeDocument/2006/relationships/slideLayout" Target="../slideLayouts/slideLayout7.xml"/><Relationship Id="rId5" Type="http://schemas.openxmlformats.org/officeDocument/2006/relationships/image" Target="../media/image96.svg"/><Relationship Id="rId4" Type="http://schemas.openxmlformats.org/officeDocument/2006/relationships/image" Target="../media/image95.png"/></Relationships>
</file>

<file path=ppt/slides/_rels/slide27.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74.gif"/><Relationship Id="rId1" Type="http://schemas.openxmlformats.org/officeDocument/2006/relationships/slideLayout" Target="../slideLayouts/slideLayout7.xml"/><Relationship Id="rId6" Type="http://schemas.openxmlformats.org/officeDocument/2006/relationships/hyperlink" Target="https://github.com/deneyapyz/pythonvideolari" TargetMode="External"/><Relationship Id="rId5" Type="http://schemas.openxmlformats.org/officeDocument/2006/relationships/hyperlink" Target="https://drive.google.com/drive/folders/1b9_RPHWU5M7NBByP8GSV1hojnZ8M6icF" TargetMode="External"/><Relationship Id="rId4" Type="http://schemas.openxmlformats.org/officeDocument/2006/relationships/hyperlink" Target="https://github.com/deneyapyz/ortaokul/tree/main/Hafta1"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DB927"/>
        </a:solidFill>
        <a:effectLst/>
      </p:bgPr>
    </p:bg>
    <p:spTree>
      <p:nvGrpSpPr>
        <p:cNvPr id="1" name=""/>
        <p:cNvGrpSpPr/>
        <p:nvPr/>
      </p:nvGrpSpPr>
      <p:grpSpPr>
        <a:xfrm>
          <a:off x="0" y="0"/>
          <a:ext cx="0" cy="0"/>
          <a:chOff x="0" y="0"/>
          <a:chExt cx="0" cy="0"/>
        </a:xfrm>
      </p:grpSpPr>
      <p:sp>
        <p:nvSpPr>
          <p:cNvPr id="2" name="Freeform 2"/>
          <p:cNvSpPr/>
          <p:nvPr/>
        </p:nvSpPr>
        <p:spPr>
          <a:xfrm>
            <a:off x="-537276" y="1395972"/>
            <a:ext cx="19069685" cy="9248797"/>
          </a:xfrm>
          <a:custGeom>
            <a:avLst/>
            <a:gdLst/>
            <a:ahLst/>
            <a:cxnLst/>
            <a:rect l="l" t="t" r="r" b="b"/>
            <a:pathLst>
              <a:path w="19069685" h="9248797">
                <a:moveTo>
                  <a:pt x="0" y="0"/>
                </a:moveTo>
                <a:lnTo>
                  <a:pt x="19069686" y="0"/>
                </a:lnTo>
                <a:lnTo>
                  <a:pt x="19069686" y="9248798"/>
                </a:lnTo>
                <a:lnTo>
                  <a:pt x="0" y="9248798"/>
                </a:lnTo>
                <a:lnTo>
                  <a:pt x="0" y="0"/>
                </a:lnTo>
                <a:close/>
              </a:path>
            </a:pathLst>
          </a:custGeom>
          <a:blipFill>
            <a:blip r:embed="rId2"/>
            <a:stretch>
              <a:fillRect/>
            </a:stretch>
          </a:blipFill>
        </p:spPr>
      </p:sp>
      <p:sp>
        <p:nvSpPr>
          <p:cNvPr id="3" name="Freeform 3"/>
          <p:cNvSpPr/>
          <p:nvPr/>
        </p:nvSpPr>
        <p:spPr>
          <a:xfrm>
            <a:off x="1531989" y="869335"/>
            <a:ext cx="2739350" cy="2739350"/>
          </a:xfrm>
          <a:custGeom>
            <a:avLst/>
            <a:gdLst/>
            <a:ahLst/>
            <a:cxnLst/>
            <a:rect l="l" t="t" r="r" b="b"/>
            <a:pathLst>
              <a:path w="2739350" h="2739350">
                <a:moveTo>
                  <a:pt x="0" y="0"/>
                </a:moveTo>
                <a:lnTo>
                  <a:pt x="2739349" y="0"/>
                </a:lnTo>
                <a:lnTo>
                  <a:pt x="2739349" y="2739350"/>
                </a:lnTo>
                <a:lnTo>
                  <a:pt x="0" y="2739350"/>
                </a:lnTo>
                <a:lnTo>
                  <a:pt x="0" y="0"/>
                </a:lnTo>
                <a:close/>
              </a:path>
            </a:pathLst>
          </a:custGeom>
          <a:blipFill>
            <a:blip r:embed="rId3"/>
            <a:stretch>
              <a:fillRect/>
            </a:stretch>
          </a:blipFill>
        </p:spPr>
      </p:sp>
      <p:sp>
        <p:nvSpPr>
          <p:cNvPr id="4" name="Freeform 4"/>
          <p:cNvSpPr/>
          <p:nvPr/>
        </p:nvSpPr>
        <p:spPr>
          <a:xfrm>
            <a:off x="15348747" y="-310829"/>
            <a:ext cx="3343949" cy="1878874"/>
          </a:xfrm>
          <a:custGeom>
            <a:avLst/>
            <a:gdLst/>
            <a:ahLst/>
            <a:cxnLst/>
            <a:rect l="l" t="t" r="r" b="b"/>
            <a:pathLst>
              <a:path w="3343949" h="1878874">
                <a:moveTo>
                  <a:pt x="0" y="0"/>
                </a:moveTo>
                <a:lnTo>
                  <a:pt x="3343949" y="0"/>
                </a:lnTo>
                <a:lnTo>
                  <a:pt x="3343949" y="1878874"/>
                </a:lnTo>
                <a:lnTo>
                  <a:pt x="0" y="1878874"/>
                </a:lnTo>
                <a:lnTo>
                  <a:pt x="0" y="0"/>
                </a:lnTo>
                <a:close/>
              </a:path>
            </a:pathLst>
          </a:custGeom>
          <a:blipFill>
            <a:blip r:embed="rId4"/>
            <a:stretch>
              <a:fillRect/>
            </a:stretch>
          </a:blipFill>
        </p:spPr>
      </p:sp>
      <p:sp>
        <p:nvSpPr>
          <p:cNvPr id="5" name="TextBox 5"/>
          <p:cNvSpPr txBox="1"/>
          <p:nvPr/>
        </p:nvSpPr>
        <p:spPr>
          <a:xfrm>
            <a:off x="1657995" y="1801413"/>
            <a:ext cx="14679144" cy="3195319"/>
          </a:xfrm>
          <a:prstGeom prst="rect">
            <a:avLst/>
          </a:prstGeom>
        </p:spPr>
        <p:txBody>
          <a:bodyPr lIns="0" tIns="0" rIns="0" bIns="0" rtlCol="0" anchor="t">
            <a:spAutoFit/>
          </a:bodyPr>
          <a:lstStyle/>
          <a:p>
            <a:pPr algn="ctr">
              <a:lnSpc>
                <a:spcPts val="12880"/>
              </a:lnSpc>
            </a:pPr>
            <a:r>
              <a:rPr lang="en-US" sz="9200">
                <a:solidFill>
                  <a:srgbClr val="EFEFF0"/>
                </a:solidFill>
                <a:latin typeface="Francois One"/>
              </a:rPr>
              <a:t>YAPAY ZEKA</a:t>
            </a:r>
          </a:p>
          <a:p>
            <a:pPr algn="ctr">
              <a:lnSpc>
                <a:spcPts val="12880"/>
              </a:lnSpc>
            </a:pPr>
            <a:r>
              <a:rPr lang="en-US" sz="9200">
                <a:solidFill>
                  <a:srgbClr val="EFEFF0"/>
                </a:solidFill>
                <a:latin typeface="Francois One"/>
              </a:rPr>
              <a:t>DERS -5</a:t>
            </a:r>
          </a:p>
        </p:txBody>
      </p:sp>
      <p:sp>
        <p:nvSpPr>
          <p:cNvPr id="6" name="TextBox 6"/>
          <p:cNvSpPr txBox="1"/>
          <p:nvPr/>
        </p:nvSpPr>
        <p:spPr>
          <a:xfrm>
            <a:off x="1531989" y="723858"/>
            <a:ext cx="15224022" cy="672114"/>
          </a:xfrm>
          <a:prstGeom prst="rect">
            <a:avLst/>
          </a:prstGeom>
        </p:spPr>
        <p:txBody>
          <a:bodyPr lIns="0" tIns="0" rIns="0" bIns="0" rtlCol="0" anchor="t">
            <a:spAutoFit/>
          </a:bodyPr>
          <a:lstStyle/>
          <a:p>
            <a:pPr algn="ctr">
              <a:lnSpc>
                <a:spcPts val="5086"/>
              </a:lnSpc>
            </a:pPr>
            <a:r>
              <a:rPr lang="en-US" sz="5086">
                <a:solidFill>
                  <a:srgbClr val="000000"/>
                </a:solidFill>
                <a:latin typeface="KG Primary Penmanship"/>
              </a:rPr>
              <a:t>Ortaokul</a:t>
            </a:r>
          </a:p>
        </p:txBody>
      </p:sp>
      <p:sp>
        <p:nvSpPr>
          <p:cNvPr id="7" name="TextBox 7"/>
          <p:cNvSpPr txBox="1"/>
          <p:nvPr/>
        </p:nvSpPr>
        <p:spPr>
          <a:xfrm>
            <a:off x="9139238" y="4638040"/>
            <a:ext cx="9525" cy="896620"/>
          </a:xfrm>
          <a:prstGeom prst="rect">
            <a:avLst/>
          </a:prstGeom>
        </p:spPr>
        <p:txBody>
          <a:bodyPr lIns="0" tIns="0" rIns="0" bIns="0" rtlCol="0" anchor="t">
            <a:spAutoFit/>
          </a:bodyPr>
          <a:lstStyle/>
          <a:p>
            <a:pPr algn="ctr">
              <a:lnSpc>
                <a:spcPts val="7279"/>
              </a:lnSpc>
            </a:pPr>
            <a:endParaRPr/>
          </a:p>
        </p:txBody>
      </p:sp>
      <p:sp>
        <p:nvSpPr>
          <p:cNvPr id="8" name="TextBox 8"/>
          <p:cNvSpPr txBox="1"/>
          <p:nvPr/>
        </p:nvSpPr>
        <p:spPr>
          <a:xfrm>
            <a:off x="1657995" y="2555096"/>
            <a:ext cx="1883198" cy="425822"/>
          </a:xfrm>
          <a:prstGeom prst="rect">
            <a:avLst/>
          </a:prstGeom>
        </p:spPr>
        <p:txBody>
          <a:bodyPr lIns="0" tIns="0" rIns="0" bIns="0" rtlCol="0" anchor="t">
            <a:spAutoFit/>
          </a:bodyPr>
          <a:lstStyle/>
          <a:p>
            <a:pPr algn="ctr">
              <a:lnSpc>
                <a:spcPts val="3499"/>
              </a:lnSpc>
            </a:pPr>
            <a:r>
              <a:rPr lang="en-US" sz="2499" dirty="0">
                <a:solidFill>
                  <a:srgbClr val="EFEFF0"/>
                </a:solidFill>
                <a:latin typeface="Francois One"/>
              </a:rPr>
              <a:t>2</a:t>
            </a:r>
            <a:r>
              <a:rPr lang="tr-TR" sz="2499" dirty="0">
                <a:solidFill>
                  <a:srgbClr val="EFEFF0"/>
                </a:solidFill>
                <a:latin typeface="Francois One"/>
              </a:rPr>
              <a:t>1</a:t>
            </a:r>
            <a:r>
              <a:rPr lang="en-US" sz="2499" dirty="0">
                <a:solidFill>
                  <a:srgbClr val="EFEFF0"/>
                </a:solidFill>
                <a:latin typeface="Francois One"/>
              </a:rPr>
              <a:t>.05.2024</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4E4C98"/>
        </a:solidFill>
        <a:effectLst/>
      </p:bgPr>
    </p:bg>
    <p:spTree>
      <p:nvGrpSpPr>
        <p:cNvPr id="1" name=""/>
        <p:cNvGrpSpPr/>
        <p:nvPr/>
      </p:nvGrpSpPr>
      <p:grpSpPr>
        <a:xfrm>
          <a:off x="0" y="0"/>
          <a:ext cx="0" cy="0"/>
          <a:chOff x="0" y="0"/>
          <a:chExt cx="0" cy="0"/>
        </a:xfrm>
      </p:grpSpPr>
      <p:grpSp>
        <p:nvGrpSpPr>
          <p:cNvPr id="2" name="Group 2"/>
          <p:cNvGrpSpPr/>
          <p:nvPr/>
        </p:nvGrpSpPr>
        <p:grpSpPr>
          <a:xfrm>
            <a:off x="470880" y="419670"/>
            <a:ext cx="17346239" cy="9447659"/>
            <a:chOff x="0" y="0"/>
            <a:chExt cx="4568557" cy="2488272"/>
          </a:xfrm>
        </p:grpSpPr>
        <p:sp>
          <p:nvSpPr>
            <p:cNvPr id="3" name="Freeform 3"/>
            <p:cNvSpPr/>
            <p:nvPr/>
          </p:nvSpPr>
          <p:spPr>
            <a:xfrm>
              <a:off x="0" y="0"/>
              <a:ext cx="4568557" cy="2488272"/>
            </a:xfrm>
            <a:custGeom>
              <a:avLst/>
              <a:gdLst/>
              <a:ahLst/>
              <a:cxnLst/>
              <a:rect l="l" t="t" r="r" b="b"/>
              <a:pathLst>
                <a:path w="4568557" h="2488272">
                  <a:moveTo>
                    <a:pt x="0" y="0"/>
                  </a:moveTo>
                  <a:lnTo>
                    <a:pt x="4568557" y="0"/>
                  </a:lnTo>
                  <a:lnTo>
                    <a:pt x="4568557" y="2488272"/>
                  </a:lnTo>
                  <a:lnTo>
                    <a:pt x="0" y="2488272"/>
                  </a:lnTo>
                  <a:close/>
                </a:path>
              </a:pathLst>
            </a:custGeom>
            <a:solidFill>
              <a:srgbClr val="FFFFFF"/>
            </a:solidFill>
          </p:spPr>
        </p:sp>
        <p:sp>
          <p:nvSpPr>
            <p:cNvPr id="4" name="TextBox 4"/>
            <p:cNvSpPr txBox="1"/>
            <p:nvPr/>
          </p:nvSpPr>
          <p:spPr>
            <a:xfrm>
              <a:off x="0" y="-38100"/>
              <a:ext cx="4568557" cy="2526372"/>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028700" y="864545"/>
            <a:ext cx="16230600" cy="8553801"/>
            <a:chOff x="0" y="0"/>
            <a:chExt cx="4274726" cy="2252853"/>
          </a:xfrm>
        </p:grpSpPr>
        <p:sp>
          <p:nvSpPr>
            <p:cNvPr id="6" name="Freeform 6"/>
            <p:cNvSpPr/>
            <p:nvPr/>
          </p:nvSpPr>
          <p:spPr>
            <a:xfrm>
              <a:off x="0" y="0"/>
              <a:ext cx="4274726" cy="2252853"/>
            </a:xfrm>
            <a:custGeom>
              <a:avLst/>
              <a:gdLst/>
              <a:ahLst/>
              <a:cxnLst/>
              <a:rect l="l" t="t" r="r" b="b"/>
              <a:pathLst>
                <a:path w="4274726" h="2252853">
                  <a:moveTo>
                    <a:pt x="0" y="0"/>
                  </a:moveTo>
                  <a:lnTo>
                    <a:pt x="4274726" y="0"/>
                  </a:lnTo>
                  <a:lnTo>
                    <a:pt x="4274726" y="2252853"/>
                  </a:lnTo>
                  <a:lnTo>
                    <a:pt x="0" y="2252853"/>
                  </a:lnTo>
                  <a:close/>
                </a:path>
              </a:pathLst>
            </a:custGeom>
            <a:solidFill>
              <a:srgbClr val="C1BFF4"/>
            </a:solidFill>
          </p:spPr>
        </p:sp>
        <p:sp>
          <p:nvSpPr>
            <p:cNvPr id="7" name="TextBox 7"/>
            <p:cNvSpPr txBox="1"/>
            <p:nvPr/>
          </p:nvSpPr>
          <p:spPr>
            <a:xfrm>
              <a:off x="0" y="-38100"/>
              <a:ext cx="4274726" cy="2290953"/>
            </a:xfrm>
            <a:prstGeom prst="rect">
              <a:avLst/>
            </a:prstGeom>
          </p:spPr>
          <p:txBody>
            <a:bodyPr lIns="50800" tIns="50800" rIns="50800" bIns="50800" rtlCol="0" anchor="ctr"/>
            <a:lstStyle/>
            <a:p>
              <a:pPr algn="ctr">
                <a:lnSpc>
                  <a:spcPts val="2659"/>
                </a:lnSpc>
              </a:pPr>
              <a:endParaRPr/>
            </a:p>
          </p:txBody>
        </p:sp>
      </p:grpSp>
      <p:sp>
        <p:nvSpPr>
          <p:cNvPr id="8" name="Freeform 8"/>
          <p:cNvSpPr/>
          <p:nvPr/>
        </p:nvSpPr>
        <p:spPr>
          <a:xfrm>
            <a:off x="5202198" y="5471809"/>
            <a:ext cx="8194866" cy="3552251"/>
          </a:xfrm>
          <a:custGeom>
            <a:avLst/>
            <a:gdLst/>
            <a:ahLst/>
            <a:cxnLst/>
            <a:rect l="l" t="t" r="r" b="b"/>
            <a:pathLst>
              <a:path w="8194866" h="3552251">
                <a:moveTo>
                  <a:pt x="0" y="0"/>
                </a:moveTo>
                <a:lnTo>
                  <a:pt x="8194866" y="0"/>
                </a:lnTo>
                <a:lnTo>
                  <a:pt x="8194866" y="3552252"/>
                </a:lnTo>
                <a:lnTo>
                  <a:pt x="0" y="3552252"/>
                </a:lnTo>
                <a:lnTo>
                  <a:pt x="0" y="0"/>
                </a:lnTo>
                <a:close/>
              </a:path>
            </a:pathLst>
          </a:custGeom>
          <a:blipFill>
            <a:blip r:embed="rId2"/>
            <a:stretch>
              <a:fillRect/>
            </a:stretch>
          </a:blipFill>
        </p:spPr>
      </p:sp>
      <p:sp>
        <p:nvSpPr>
          <p:cNvPr id="9" name="TextBox 9"/>
          <p:cNvSpPr txBox="1"/>
          <p:nvPr/>
        </p:nvSpPr>
        <p:spPr>
          <a:xfrm>
            <a:off x="1466929" y="1304027"/>
            <a:ext cx="7343186" cy="1517365"/>
          </a:xfrm>
          <a:prstGeom prst="rect">
            <a:avLst/>
          </a:prstGeom>
        </p:spPr>
        <p:txBody>
          <a:bodyPr lIns="0" tIns="0" rIns="0" bIns="0" rtlCol="0" anchor="t">
            <a:spAutoFit/>
          </a:bodyPr>
          <a:lstStyle/>
          <a:p>
            <a:pPr algn="l">
              <a:lnSpc>
                <a:spcPts val="6140"/>
              </a:lnSpc>
            </a:pPr>
            <a:r>
              <a:rPr lang="en-US" sz="4386">
                <a:solidFill>
                  <a:srgbClr val="000000"/>
                </a:solidFill>
                <a:latin typeface="Francois One"/>
              </a:rPr>
              <a:t>TEK VE ÇOK KATMANLI YAPAY SINIR AĞI MODELLERI (DEVAM) </a:t>
            </a:r>
          </a:p>
        </p:txBody>
      </p:sp>
      <p:sp>
        <p:nvSpPr>
          <p:cNvPr id="10" name="TextBox 10"/>
          <p:cNvSpPr txBox="1"/>
          <p:nvPr/>
        </p:nvSpPr>
        <p:spPr>
          <a:xfrm>
            <a:off x="2023940" y="3085683"/>
            <a:ext cx="14551383" cy="2727774"/>
          </a:xfrm>
          <a:prstGeom prst="rect">
            <a:avLst/>
          </a:prstGeom>
        </p:spPr>
        <p:txBody>
          <a:bodyPr lIns="0" tIns="0" rIns="0" bIns="0" rtlCol="0" anchor="t">
            <a:spAutoFit/>
          </a:bodyPr>
          <a:lstStyle/>
          <a:p>
            <a:pPr algn="l">
              <a:lnSpc>
                <a:spcPts val="3574"/>
              </a:lnSpc>
            </a:pPr>
            <a:r>
              <a:rPr lang="en-US" sz="3574">
                <a:solidFill>
                  <a:srgbClr val="000000"/>
                </a:solidFill>
                <a:latin typeface="KG Primary Penmanship"/>
              </a:rPr>
              <a:t>Giriş katmandaki nöron sayısı (3) X gizli katman-1 nöron sayısı (4) + gizli katman-1 nöron sayısı (4) x gizli katman-2 nöron sayısı (4) + gizli katman-2 nöron sayısı (4) x çıkış katmanındaki nöron sayısı (1) = 32 ağırlık değeri elde edilir. Elde edilen ağırlık değeri gizli katman-1 nöron sayısı (4) + gizli katman-2 nöron sayısı (4) + çıkış katmandaki nöron sayısının (1) toplamı ile elde edilen değer 9 (dokuz) değeri bias değeri olup eklenerek toplam 41 adet öğrenilmesi gereken parametre hesaplanır.</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4E4C98"/>
        </a:solidFill>
        <a:effectLst/>
      </p:bgPr>
    </p:bg>
    <p:spTree>
      <p:nvGrpSpPr>
        <p:cNvPr id="1" name=""/>
        <p:cNvGrpSpPr/>
        <p:nvPr/>
      </p:nvGrpSpPr>
      <p:grpSpPr>
        <a:xfrm>
          <a:off x="0" y="0"/>
          <a:ext cx="0" cy="0"/>
          <a:chOff x="0" y="0"/>
          <a:chExt cx="0" cy="0"/>
        </a:xfrm>
      </p:grpSpPr>
      <p:grpSp>
        <p:nvGrpSpPr>
          <p:cNvPr id="2" name="Group 2"/>
          <p:cNvGrpSpPr/>
          <p:nvPr/>
        </p:nvGrpSpPr>
        <p:grpSpPr>
          <a:xfrm>
            <a:off x="470880" y="419670"/>
            <a:ext cx="17346239" cy="9447659"/>
            <a:chOff x="0" y="0"/>
            <a:chExt cx="4568557" cy="2488272"/>
          </a:xfrm>
        </p:grpSpPr>
        <p:sp>
          <p:nvSpPr>
            <p:cNvPr id="3" name="Freeform 3"/>
            <p:cNvSpPr/>
            <p:nvPr/>
          </p:nvSpPr>
          <p:spPr>
            <a:xfrm>
              <a:off x="0" y="0"/>
              <a:ext cx="4568557" cy="2488272"/>
            </a:xfrm>
            <a:custGeom>
              <a:avLst/>
              <a:gdLst/>
              <a:ahLst/>
              <a:cxnLst/>
              <a:rect l="l" t="t" r="r" b="b"/>
              <a:pathLst>
                <a:path w="4568557" h="2488272">
                  <a:moveTo>
                    <a:pt x="0" y="0"/>
                  </a:moveTo>
                  <a:lnTo>
                    <a:pt x="4568557" y="0"/>
                  </a:lnTo>
                  <a:lnTo>
                    <a:pt x="4568557" y="2488272"/>
                  </a:lnTo>
                  <a:lnTo>
                    <a:pt x="0" y="2488272"/>
                  </a:lnTo>
                  <a:close/>
                </a:path>
              </a:pathLst>
            </a:custGeom>
            <a:solidFill>
              <a:srgbClr val="FFFFFF"/>
            </a:solidFill>
          </p:spPr>
        </p:sp>
        <p:sp>
          <p:nvSpPr>
            <p:cNvPr id="4" name="TextBox 4"/>
            <p:cNvSpPr txBox="1"/>
            <p:nvPr/>
          </p:nvSpPr>
          <p:spPr>
            <a:xfrm>
              <a:off x="0" y="-38100"/>
              <a:ext cx="4568557" cy="2526372"/>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028700" y="1028700"/>
            <a:ext cx="16230600" cy="1434512"/>
            <a:chOff x="0" y="0"/>
            <a:chExt cx="4274726" cy="377814"/>
          </a:xfrm>
        </p:grpSpPr>
        <p:sp>
          <p:nvSpPr>
            <p:cNvPr id="6" name="Freeform 6"/>
            <p:cNvSpPr/>
            <p:nvPr/>
          </p:nvSpPr>
          <p:spPr>
            <a:xfrm>
              <a:off x="0" y="0"/>
              <a:ext cx="4274726" cy="377814"/>
            </a:xfrm>
            <a:custGeom>
              <a:avLst/>
              <a:gdLst/>
              <a:ahLst/>
              <a:cxnLst/>
              <a:rect l="l" t="t" r="r" b="b"/>
              <a:pathLst>
                <a:path w="4274726" h="377814">
                  <a:moveTo>
                    <a:pt x="0" y="0"/>
                  </a:moveTo>
                  <a:lnTo>
                    <a:pt x="4274726" y="0"/>
                  </a:lnTo>
                  <a:lnTo>
                    <a:pt x="4274726" y="377814"/>
                  </a:lnTo>
                  <a:lnTo>
                    <a:pt x="0" y="377814"/>
                  </a:lnTo>
                  <a:close/>
                </a:path>
              </a:pathLst>
            </a:custGeom>
            <a:solidFill>
              <a:srgbClr val="C1BFF4"/>
            </a:solidFill>
          </p:spPr>
        </p:sp>
        <p:sp>
          <p:nvSpPr>
            <p:cNvPr id="7" name="TextBox 7"/>
            <p:cNvSpPr txBox="1"/>
            <p:nvPr/>
          </p:nvSpPr>
          <p:spPr>
            <a:xfrm>
              <a:off x="0" y="-38100"/>
              <a:ext cx="4274726" cy="415914"/>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047750" y="2927996"/>
            <a:ext cx="16211550" cy="6716974"/>
            <a:chOff x="0" y="0"/>
            <a:chExt cx="4269709" cy="1769079"/>
          </a:xfrm>
        </p:grpSpPr>
        <p:sp>
          <p:nvSpPr>
            <p:cNvPr id="9" name="Freeform 9"/>
            <p:cNvSpPr/>
            <p:nvPr/>
          </p:nvSpPr>
          <p:spPr>
            <a:xfrm>
              <a:off x="0" y="0"/>
              <a:ext cx="4269709" cy="1769079"/>
            </a:xfrm>
            <a:custGeom>
              <a:avLst/>
              <a:gdLst/>
              <a:ahLst/>
              <a:cxnLst/>
              <a:rect l="l" t="t" r="r" b="b"/>
              <a:pathLst>
                <a:path w="4269709" h="1769079">
                  <a:moveTo>
                    <a:pt x="0" y="0"/>
                  </a:moveTo>
                  <a:lnTo>
                    <a:pt x="4269709" y="0"/>
                  </a:lnTo>
                  <a:lnTo>
                    <a:pt x="4269709" y="1769079"/>
                  </a:lnTo>
                  <a:lnTo>
                    <a:pt x="0" y="1769079"/>
                  </a:lnTo>
                  <a:close/>
                </a:path>
              </a:pathLst>
            </a:custGeom>
            <a:solidFill>
              <a:srgbClr val="C1BFF4"/>
            </a:solidFill>
          </p:spPr>
        </p:sp>
        <p:sp>
          <p:nvSpPr>
            <p:cNvPr id="10" name="TextBox 10"/>
            <p:cNvSpPr txBox="1"/>
            <p:nvPr/>
          </p:nvSpPr>
          <p:spPr>
            <a:xfrm>
              <a:off x="0" y="-38100"/>
              <a:ext cx="4269709" cy="1807179"/>
            </a:xfrm>
            <a:prstGeom prst="rect">
              <a:avLst/>
            </a:prstGeom>
          </p:spPr>
          <p:txBody>
            <a:bodyPr lIns="50800" tIns="50800" rIns="50800" bIns="50800" rtlCol="0" anchor="ctr"/>
            <a:lstStyle/>
            <a:p>
              <a:pPr algn="ctr">
                <a:lnSpc>
                  <a:spcPts val="2659"/>
                </a:lnSpc>
              </a:pPr>
              <a:endParaRPr/>
            </a:p>
          </p:txBody>
        </p:sp>
      </p:grpSp>
      <p:sp>
        <p:nvSpPr>
          <p:cNvPr id="11" name="Freeform 11"/>
          <p:cNvSpPr/>
          <p:nvPr/>
        </p:nvSpPr>
        <p:spPr>
          <a:xfrm rot="-526774">
            <a:off x="368252" y="661680"/>
            <a:ext cx="1447508" cy="2168551"/>
          </a:xfrm>
          <a:custGeom>
            <a:avLst/>
            <a:gdLst/>
            <a:ahLst/>
            <a:cxnLst/>
            <a:rect l="l" t="t" r="r" b="b"/>
            <a:pathLst>
              <a:path w="1447508" h="2168551">
                <a:moveTo>
                  <a:pt x="0" y="0"/>
                </a:moveTo>
                <a:lnTo>
                  <a:pt x="1447508" y="0"/>
                </a:lnTo>
                <a:lnTo>
                  <a:pt x="1447508" y="2168552"/>
                </a:lnTo>
                <a:lnTo>
                  <a:pt x="0" y="216855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2" name="Freeform 12"/>
          <p:cNvSpPr/>
          <p:nvPr/>
        </p:nvSpPr>
        <p:spPr>
          <a:xfrm rot="621185">
            <a:off x="15313798" y="563916"/>
            <a:ext cx="2183548" cy="2131688"/>
          </a:xfrm>
          <a:custGeom>
            <a:avLst/>
            <a:gdLst/>
            <a:ahLst/>
            <a:cxnLst/>
            <a:rect l="l" t="t" r="r" b="b"/>
            <a:pathLst>
              <a:path w="2183548" h="2131688">
                <a:moveTo>
                  <a:pt x="0" y="0"/>
                </a:moveTo>
                <a:lnTo>
                  <a:pt x="2183548" y="0"/>
                </a:lnTo>
                <a:lnTo>
                  <a:pt x="2183548" y="2131688"/>
                </a:lnTo>
                <a:lnTo>
                  <a:pt x="0" y="213168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3" name="Freeform 13"/>
          <p:cNvSpPr/>
          <p:nvPr/>
        </p:nvSpPr>
        <p:spPr>
          <a:xfrm>
            <a:off x="8195565" y="7357898"/>
            <a:ext cx="3467357" cy="628458"/>
          </a:xfrm>
          <a:custGeom>
            <a:avLst/>
            <a:gdLst/>
            <a:ahLst/>
            <a:cxnLst/>
            <a:rect l="l" t="t" r="r" b="b"/>
            <a:pathLst>
              <a:path w="3467357" h="628458">
                <a:moveTo>
                  <a:pt x="0" y="0"/>
                </a:moveTo>
                <a:lnTo>
                  <a:pt x="3467358" y="0"/>
                </a:lnTo>
                <a:lnTo>
                  <a:pt x="3467358" y="628458"/>
                </a:lnTo>
                <a:lnTo>
                  <a:pt x="0" y="62845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4" name="Freeform 14"/>
          <p:cNvSpPr/>
          <p:nvPr/>
        </p:nvSpPr>
        <p:spPr>
          <a:xfrm>
            <a:off x="1310175" y="6557798"/>
            <a:ext cx="2424083" cy="2712261"/>
          </a:xfrm>
          <a:custGeom>
            <a:avLst/>
            <a:gdLst/>
            <a:ahLst/>
            <a:cxnLst/>
            <a:rect l="l" t="t" r="r" b="b"/>
            <a:pathLst>
              <a:path w="2424083" h="2712261">
                <a:moveTo>
                  <a:pt x="0" y="0"/>
                </a:moveTo>
                <a:lnTo>
                  <a:pt x="2424083" y="0"/>
                </a:lnTo>
                <a:lnTo>
                  <a:pt x="2424083" y="2712260"/>
                </a:lnTo>
                <a:lnTo>
                  <a:pt x="0" y="271226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5" name="Freeform 15"/>
          <p:cNvSpPr/>
          <p:nvPr/>
        </p:nvSpPr>
        <p:spPr>
          <a:xfrm>
            <a:off x="12303276" y="7093085"/>
            <a:ext cx="1494302" cy="1158084"/>
          </a:xfrm>
          <a:custGeom>
            <a:avLst/>
            <a:gdLst/>
            <a:ahLst/>
            <a:cxnLst/>
            <a:rect l="l" t="t" r="r" b="b"/>
            <a:pathLst>
              <a:path w="1494302" h="1158084">
                <a:moveTo>
                  <a:pt x="0" y="0"/>
                </a:moveTo>
                <a:lnTo>
                  <a:pt x="1494301" y="0"/>
                </a:lnTo>
                <a:lnTo>
                  <a:pt x="1494301" y="1158084"/>
                </a:lnTo>
                <a:lnTo>
                  <a:pt x="0" y="115808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6" name="TextBox 16"/>
          <p:cNvSpPr txBox="1"/>
          <p:nvPr/>
        </p:nvSpPr>
        <p:spPr>
          <a:xfrm>
            <a:off x="1310175" y="3544438"/>
            <a:ext cx="15633698" cy="2460910"/>
          </a:xfrm>
          <a:prstGeom prst="rect">
            <a:avLst/>
          </a:prstGeom>
        </p:spPr>
        <p:txBody>
          <a:bodyPr lIns="0" tIns="0" rIns="0" bIns="0" rtlCol="0" anchor="t">
            <a:spAutoFit/>
          </a:bodyPr>
          <a:lstStyle/>
          <a:p>
            <a:pPr algn="l">
              <a:lnSpc>
                <a:spcPts val="3886"/>
              </a:lnSpc>
            </a:pPr>
            <a:r>
              <a:rPr lang="en-US" sz="3886" dirty="0" err="1">
                <a:solidFill>
                  <a:srgbClr val="000000"/>
                </a:solidFill>
                <a:latin typeface="KG Primary Penmanship"/>
              </a:rPr>
              <a:t>Yapay</a:t>
            </a:r>
            <a:r>
              <a:rPr lang="en-US" sz="3886" dirty="0">
                <a:solidFill>
                  <a:srgbClr val="000000"/>
                </a:solidFill>
                <a:latin typeface="KG Primary Penmanship"/>
              </a:rPr>
              <a:t> </a:t>
            </a:r>
            <a:r>
              <a:rPr lang="en-US" sz="3886" dirty="0" err="1">
                <a:solidFill>
                  <a:srgbClr val="000000"/>
                </a:solidFill>
                <a:latin typeface="KG Primary Penmanship"/>
              </a:rPr>
              <a:t>Sinir</a:t>
            </a:r>
            <a:r>
              <a:rPr lang="en-US" sz="3886" dirty="0">
                <a:solidFill>
                  <a:srgbClr val="000000"/>
                </a:solidFill>
                <a:latin typeface="KG Primary Penmanship"/>
              </a:rPr>
              <a:t> </a:t>
            </a:r>
            <a:r>
              <a:rPr lang="en-US" sz="3886" dirty="0" err="1">
                <a:solidFill>
                  <a:srgbClr val="000000"/>
                </a:solidFill>
                <a:latin typeface="KG Primary Penmanship"/>
              </a:rPr>
              <a:t>Ağları</a:t>
            </a:r>
            <a:r>
              <a:rPr lang="en-US" sz="3886" dirty="0">
                <a:solidFill>
                  <a:srgbClr val="000000"/>
                </a:solidFill>
                <a:latin typeface="KG Primary Penmanship"/>
              </a:rPr>
              <a:t> </a:t>
            </a:r>
            <a:r>
              <a:rPr lang="en-US" sz="3886" dirty="0" err="1">
                <a:solidFill>
                  <a:srgbClr val="000000"/>
                </a:solidFill>
                <a:latin typeface="KG Primary Penmanship"/>
              </a:rPr>
              <a:t>tekniğinin</a:t>
            </a:r>
            <a:r>
              <a:rPr lang="en-US" sz="3886" dirty="0">
                <a:solidFill>
                  <a:srgbClr val="000000"/>
                </a:solidFill>
                <a:latin typeface="KG Primary Penmanship"/>
              </a:rPr>
              <a:t> </a:t>
            </a:r>
            <a:r>
              <a:rPr lang="en-US" sz="3886" dirty="0" err="1">
                <a:solidFill>
                  <a:srgbClr val="000000"/>
                </a:solidFill>
                <a:latin typeface="KG Primary Penmanship"/>
              </a:rPr>
              <a:t>oluşmasına</a:t>
            </a:r>
            <a:r>
              <a:rPr lang="en-US" sz="3886" dirty="0">
                <a:solidFill>
                  <a:srgbClr val="000000"/>
                </a:solidFill>
                <a:latin typeface="KG Primary Penmanship"/>
              </a:rPr>
              <a:t> </a:t>
            </a:r>
            <a:r>
              <a:rPr lang="en-US" sz="3886" dirty="0" err="1">
                <a:solidFill>
                  <a:srgbClr val="000000"/>
                </a:solidFill>
                <a:latin typeface="KG Primary Penmanship"/>
              </a:rPr>
              <a:t>sebep</a:t>
            </a:r>
            <a:r>
              <a:rPr lang="en-US" sz="3886" dirty="0">
                <a:solidFill>
                  <a:srgbClr val="000000"/>
                </a:solidFill>
                <a:latin typeface="KG Primary Penmanship"/>
              </a:rPr>
              <a:t> </a:t>
            </a:r>
            <a:r>
              <a:rPr lang="en-US" sz="3886" dirty="0" err="1">
                <a:solidFill>
                  <a:srgbClr val="000000"/>
                </a:solidFill>
                <a:latin typeface="KG Primary Penmanship"/>
              </a:rPr>
              <a:t>olan</a:t>
            </a:r>
            <a:r>
              <a:rPr lang="en-US" sz="3886" dirty="0">
                <a:solidFill>
                  <a:srgbClr val="000000"/>
                </a:solidFill>
                <a:latin typeface="KG Primary Penmanship"/>
              </a:rPr>
              <a:t> </a:t>
            </a:r>
            <a:r>
              <a:rPr lang="en-US" sz="3886" dirty="0" err="1">
                <a:solidFill>
                  <a:srgbClr val="000000"/>
                </a:solidFill>
                <a:latin typeface="KG Primary Penmanship"/>
              </a:rPr>
              <a:t>önemli</a:t>
            </a:r>
            <a:r>
              <a:rPr lang="en-US" sz="3886" dirty="0">
                <a:solidFill>
                  <a:srgbClr val="000000"/>
                </a:solidFill>
                <a:latin typeface="KG Primary Penmanship"/>
              </a:rPr>
              <a:t> </a:t>
            </a:r>
            <a:r>
              <a:rPr lang="en-US" sz="3886" dirty="0" err="1">
                <a:solidFill>
                  <a:srgbClr val="000000"/>
                </a:solidFill>
                <a:latin typeface="KG Primary Penmanship"/>
              </a:rPr>
              <a:t>gelişmelerden</a:t>
            </a:r>
            <a:r>
              <a:rPr lang="en-US" sz="3886" dirty="0">
                <a:solidFill>
                  <a:srgbClr val="000000"/>
                </a:solidFill>
                <a:latin typeface="KG Primary Penmanship"/>
              </a:rPr>
              <a:t> </a:t>
            </a:r>
            <a:r>
              <a:rPr lang="en-US" sz="3886" dirty="0" err="1">
                <a:solidFill>
                  <a:srgbClr val="000000"/>
                </a:solidFill>
                <a:latin typeface="KG Primary Penmanship"/>
              </a:rPr>
              <a:t>biri</a:t>
            </a:r>
            <a:r>
              <a:rPr lang="en-US" sz="3886" dirty="0">
                <a:solidFill>
                  <a:srgbClr val="000000"/>
                </a:solidFill>
                <a:latin typeface="KG Primary Penmanship"/>
              </a:rPr>
              <a:t> de ilk </a:t>
            </a:r>
            <a:r>
              <a:rPr lang="en-US" sz="3886" dirty="0" err="1">
                <a:solidFill>
                  <a:srgbClr val="000000"/>
                </a:solidFill>
                <a:latin typeface="KG Primary Penmanship"/>
              </a:rPr>
              <a:t>aşamada</a:t>
            </a:r>
            <a:r>
              <a:rPr lang="en-US" sz="3886" dirty="0">
                <a:solidFill>
                  <a:srgbClr val="000000"/>
                </a:solidFill>
                <a:latin typeface="KG Primary Penmanship"/>
              </a:rPr>
              <a:t> </a:t>
            </a:r>
            <a:r>
              <a:rPr lang="en-US" sz="3886" dirty="0" err="1">
                <a:solidFill>
                  <a:srgbClr val="000000"/>
                </a:solidFill>
                <a:latin typeface="KG Primary Penmanship"/>
              </a:rPr>
              <a:t>katmansız</a:t>
            </a:r>
            <a:r>
              <a:rPr lang="en-US" sz="3886" dirty="0">
                <a:solidFill>
                  <a:srgbClr val="000000"/>
                </a:solidFill>
                <a:latin typeface="KG Primary Penmanship"/>
              </a:rPr>
              <a:t> </a:t>
            </a:r>
            <a:r>
              <a:rPr lang="en-US" sz="3886" dirty="0" err="1">
                <a:solidFill>
                  <a:srgbClr val="000000"/>
                </a:solidFill>
                <a:latin typeface="KG Primary Penmanship"/>
              </a:rPr>
              <a:t>kullanılan</a:t>
            </a:r>
            <a:r>
              <a:rPr lang="en-US" sz="3886" dirty="0">
                <a:solidFill>
                  <a:srgbClr val="000000"/>
                </a:solidFill>
                <a:latin typeface="KG Primary Penmanship"/>
              </a:rPr>
              <a:t> </a:t>
            </a:r>
            <a:r>
              <a:rPr lang="en-US" sz="3886" dirty="0" err="1">
                <a:solidFill>
                  <a:srgbClr val="000000"/>
                </a:solidFill>
                <a:latin typeface="KG Primary Penmanship"/>
              </a:rPr>
              <a:t>nöron</a:t>
            </a:r>
            <a:r>
              <a:rPr lang="en-US" sz="3886" dirty="0">
                <a:solidFill>
                  <a:srgbClr val="000000"/>
                </a:solidFill>
                <a:latin typeface="KG Primary Penmanship"/>
              </a:rPr>
              <a:t> </a:t>
            </a:r>
            <a:r>
              <a:rPr lang="en-US" sz="3886" dirty="0" err="1">
                <a:solidFill>
                  <a:srgbClr val="000000"/>
                </a:solidFill>
                <a:latin typeface="KG Primary Penmanship"/>
              </a:rPr>
              <a:t>yapılarının</a:t>
            </a:r>
            <a:r>
              <a:rPr lang="en-US" sz="3886" dirty="0">
                <a:solidFill>
                  <a:srgbClr val="000000"/>
                </a:solidFill>
                <a:latin typeface="KG Primary Penmanship"/>
              </a:rPr>
              <a:t> XOR </a:t>
            </a:r>
            <a:r>
              <a:rPr lang="en-US" sz="3886" dirty="0" err="1">
                <a:solidFill>
                  <a:srgbClr val="000000"/>
                </a:solidFill>
                <a:latin typeface="KG Primary Penmanship"/>
              </a:rPr>
              <a:t>adı</a:t>
            </a:r>
            <a:r>
              <a:rPr lang="en-US" sz="3886" dirty="0">
                <a:solidFill>
                  <a:srgbClr val="000000"/>
                </a:solidFill>
                <a:latin typeface="KG Primary Penmanship"/>
              </a:rPr>
              <a:t> </a:t>
            </a:r>
            <a:r>
              <a:rPr lang="en-US" sz="3886" dirty="0" err="1">
                <a:solidFill>
                  <a:srgbClr val="000000"/>
                </a:solidFill>
                <a:latin typeface="KG Primary Penmanship"/>
              </a:rPr>
              <a:t>verilen</a:t>
            </a:r>
            <a:r>
              <a:rPr lang="en-US" sz="3886" dirty="0">
                <a:solidFill>
                  <a:srgbClr val="000000"/>
                </a:solidFill>
                <a:latin typeface="KG Primary Penmanship"/>
              </a:rPr>
              <a:t> </a:t>
            </a:r>
            <a:r>
              <a:rPr lang="en-US" sz="3886" dirty="0" err="1">
                <a:solidFill>
                  <a:srgbClr val="000000"/>
                </a:solidFill>
                <a:latin typeface="KG Primary Penmanship"/>
              </a:rPr>
              <a:t>bir</a:t>
            </a:r>
            <a:r>
              <a:rPr lang="en-US" sz="3886" dirty="0">
                <a:solidFill>
                  <a:srgbClr val="000000"/>
                </a:solidFill>
                <a:latin typeface="KG Primary Penmanship"/>
              </a:rPr>
              <a:t> </a:t>
            </a:r>
            <a:r>
              <a:rPr lang="en-US" sz="3886" dirty="0" err="1">
                <a:solidFill>
                  <a:srgbClr val="000000"/>
                </a:solidFill>
                <a:latin typeface="KG Primary Penmanship"/>
              </a:rPr>
              <a:t>mantık</a:t>
            </a:r>
            <a:r>
              <a:rPr lang="en-US" sz="3886" dirty="0">
                <a:solidFill>
                  <a:srgbClr val="000000"/>
                </a:solidFill>
                <a:latin typeface="KG Primary Penmanship"/>
              </a:rPr>
              <a:t> </a:t>
            </a:r>
            <a:r>
              <a:rPr lang="en-US" sz="3886" dirty="0" err="1">
                <a:solidFill>
                  <a:srgbClr val="000000"/>
                </a:solidFill>
                <a:latin typeface="KG Primary Penmanship"/>
              </a:rPr>
              <a:t>kapısı</a:t>
            </a:r>
            <a:r>
              <a:rPr lang="en-US" sz="3886" dirty="0">
                <a:solidFill>
                  <a:srgbClr val="000000"/>
                </a:solidFill>
                <a:latin typeface="KG Primary Penmanship"/>
              </a:rPr>
              <a:t> </a:t>
            </a:r>
            <a:r>
              <a:rPr lang="en-US" sz="3886" dirty="0" err="1">
                <a:solidFill>
                  <a:srgbClr val="000000"/>
                </a:solidFill>
                <a:latin typeface="KG Primary Penmanship"/>
              </a:rPr>
              <a:t>problemine</a:t>
            </a:r>
            <a:r>
              <a:rPr lang="en-US" sz="3886" dirty="0">
                <a:solidFill>
                  <a:srgbClr val="000000"/>
                </a:solidFill>
                <a:latin typeface="KG Primary Penmanship"/>
              </a:rPr>
              <a:t> (</a:t>
            </a:r>
            <a:r>
              <a:rPr lang="en-US" sz="3886" dirty="0" err="1">
                <a:solidFill>
                  <a:srgbClr val="000000"/>
                </a:solidFill>
                <a:latin typeface="KG Primary Penmanship"/>
              </a:rPr>
              <a:t>giriş</a:t>
            </a:r>
            <a:r>
              <a:rPr lang="en-US" sz="3886" dirty="0">
                <a:solidFill>
                  <a:srgbClr val="000000"/>
                </a:solidFill>
                <a:latin typeface="KG Primary Penmanship"/>
              </a:rPr>
              <a:t> </a:t>
            </a:r>
            <a:r>
              <a:rPr lang="en-US" sz="3886" dirty="0" err="1">
                <a:solidFill>
                  <a:srgbClr val="000000"/>
                </a:solidFill>
                <a:latin typeface="KG Primary Penmanship"/>
              </a:rPr>
              <a:t>değerleri</a:t>
            </a:r>
            <a:r>
              <a:rPr lang="en-US" sz="3886" dirty="0">
                <a:solidFill>
                  <a:srgbClr val="000000"/>
                </a:solidFill>
                <a:latin typeface="KG Primary Penmanship"/>
              </a:rPr>
              <a:t> </a:t>
            </a:r>
            <a:r>
              <a:rPr lang="en-US" sz="3886" dirty="0" err="1">
                <a:solidFill>
                  <a:srgbClr val="000000"/>
                </a:solidFill>
                <a:latin typeface="KG Primary Penmanship"/>
              </a:rPr>
              <a:t>farklıysa</a:t>
            </a:r>
            <a:r>
              <a:rPr lang="en-US" sz="3886" dirty="0">
                <a:solidFill>
                  <a:srgbClr val="000000"/>
                </a:solidFill>
                <a:latin typeface="KG Primary Penmanship"/>
              </a:rPr>
              <a:t> </a:t>
            </a:r>
            <a:r>
              <a:rPr lang="en-US" sz="3886" dirty="0" err="1">
                <a:solidFill>
                  <a:srgbClr val="000000"/>
                </a:solidFill>
                <a:latin typeface="KG Primary Penmanship"/>
              </a:rPr>
              <a:t>sonuç</a:t>
            </a:r>
            <a:r>
              <a:rPr lang="en-US" sz="3886" dirty="0">
                <a:solidFill>
                  <a:srgbClr val="000000"/>
                </a:solidFill>
                <a:latin typeface="KG Primary Penmanship"/>
              </a:rPr>
              <a:t> 1: </a:t>
            </a:r>
            <a:r>
              <a:rPr lang="en-US" sz="3886" dirty="0" err="1">
                <a:solidFill>
                  <a:srgbClr val="000000"/>
                </a:solidFill>
                <a:latin typeface="KG Primary Penmanship"/>
              </a:rPr>
              <a:t>Doğru</a:t>
            </a:r>
            <a:r>
              <a:rPr lang="en-US" sz="3886" dirty="0">
                <a:solidFill>
                  <a:srgbClr val="000000"/>
                </a:solidFill>
                <a:latin typeface="KG Primary Penmanship"/>
              </a:rPr>
              <a:t>, </a:t>
            </a:r>
            <a:r>
              <a:rPr lang="en-US" sz="3886" dirty="0" err="1">
                <a:solidFill>
                  <a:srgbClr val="000000"/>
                </a:solidFill>
                <a:latin typeface="KG Primary Penmanship"/>
              </a:rPr>
              <a:t>aksi</a:t>
            </a:r>
            <a:r>
              <a:rPr lang="en-US" sz="3886" dirty="0">
                <a:solidFill>
                  <a:srgbClr val="000000"/>
                </a:solidFill>
                <a:latin typeface="KG Primary Penmanship"/>
              </a:rPr>
              <a:t> </a:t>
            </a:r>
            <a:r>
              <a:rPr lang="en-US" sz="3886" dirty="0" err="1">
                <a:solidFill>
                  <a:srgbClr val="000000"/>
                </a:solidFill>
                <a:latin typeface="KG Primary Penmanship"/>
              </a:rPr>
              <a:t>halde</a:t>
            </a:r>
            <a:r>
              <a:rPr lang="en-US" sz="3886" dirty="0">
                <a:solidFill>
                  <a:srgbClr val="000000"/>
                </a:solidFill>
                <a:latin typeface="KG Primary Penmanship"/>
              </a:rPr>
              <a:t> 0: </a:t>
            </a:r>
            <a:r>
              <a:rPr lang="en-US" sz="3886" dirty="0" err="1">
                <a:solidFill>
                  <a:srgbClr val="000000"/>
                </a:solidFill>
                <a:latin typeface="KG Primary Penmanship"/>
              </a:rPr>
              <a:t>Yanlış’tır</a:t>
            </a:r>
            <a:r>
              <a:rPr lang="en-US" sz="3886" dirty="0">
                <a:solidFill>
                  <a:srgbClr val="000000"/>
                </a:solidFill>
                <a:latin typeface="KG Primary Penmanship"/>
              </a:rPr>
              <a:t>) </a:t>
            </a:r>
            <a:r>
              <a:rPr lang="en-US" sz="3886" dirty="0" err="1">
                <a:solidFill>
                  <a:srgbClr val="000000"/>
                </a:solidFill>
                <a:latin typeface="KG Primary Penmanship"/>
              </a:rPr>
              <a:t>iyi</a:t>
            </a:r>
            <a:r>
              <a:rPr lang="en-US" sz="3886" dirty="0">
                <a:solidFill>
                  <a:srgbClr val="000000"/>
                </a:solidFill>
                <a:latin typeface="KG Primary Penmanship"/>
              </a:rPr>
              <a:t> </a:t>
            </a:r>
            <a:r>
              <a:rPr lang="en-US" sz="3886" dirty="0" err="1">
                <a:solidFill>
                  <a:srgbClr val="000000"/>
                </a:solidFill>
                <a:latin typeface="KG Primary Penmanship"/>
              </a:rPr>
              <a:t>sonuç</a:t>
            </a:r>
            <a:r>
              <a:rPr lang="en-US" sz="3886" dirty="0">
                <a:solidFill>
                  <a:srgbClr val="000000"/>
                </a:solidFill>
                <a:latin typeface="KG Primary Penmanship"/>
              </a:rPr>
              <a:t> </a:t>
            </a:r>
            <a:r>
              <a:rPr lang="en-US" sz="3886" dirty="0" err="1">
                <a:solidFill>
                  <a:srgbClr val="000000"/>
                </a:solidFill>
                <a:latin typeface="KG Primary Penmanship"/>
              </a:rPr>
              <a:t>üretememesidir</a:t>
            </a:r>
            <a:r>
              <a:rPr lang="en-US" sz="3886" dirty="0">
                <a:solidFill>
                  <a:srgbClr val="000000"/>
                </a:solidFill>
                <a:latin typeface="KG Primary Penmanship"/>
              </a:rPr>
              <a:t>. </a:t>
            </a:r>
            <a:r>
              <a:rPr lang="en-US" sz="3886" dirty="0" err="1">
                <a:solidFill>
                  <a:srgbClr val="000000"/>
                </a:solidFill>
                <a:latin typeface="KG Primary Penmanship"/>
              </a:rPr>
              <a:t>Yapılan</a:t>
            </a:r>
            <a:r>
              <a:rPr lang="en-US" sz="3886" dirty="0">
                <a:solidFill>
                  <a:srgbClr val="000000"/>
                </a:solidFill>
                <a:latin typeface="KG Primary Penmanship"/>
              </a:rPr>
              <a:t> </a:t>
            </a:r>
            <a:r>
              <a:rPr lang="en-US" sz="3886" dirty="0" err="1">
                <a:solidFill>
                  <a:srgbClr val="000000"/>
                </a:solidFill>
                <a:latin typeface="KG Primary Penmanship"/>
              </a:rPr>
              <a:t>çalışmalar</a:t>
            </a:r>
            <a:r>
              <a:rPr lang="en-US" sz="3886" dirty="0">
                <a:solidFill>
                  <a:srgbClr val="000000"/>
                </a:solidFill>
                <a:latin typeface="KG Primary Penmanship"/>
              </a:rPr>
              <a:t> </a:t>
            </a:r>
            <a:r>
              <a:rPr lang="en-US" sz="3886" dirty="0" err="1">
                <a:solidFill>
                  <a:srgbClr val="000000"/>
                </a:solidFill>
                <a:latin typeface="KG Primary Penmanship"/>
              </a:rPr>
              <a:t>katmanlar</a:t>
            </a:r>
            <a:r>
              <a:rPr lang="en-US" sz="3886" dirty="0">
                <a:solidFill>
                  <a:srgbClr val="000000"/>
                </a:solidFill>
                <a:latin typeface="KG Primary Penmanship"/>
              </a:rPr>
              <a:t> </a:t>
            </a:r>
            <a:r>
              <a:rPr lang="en-US" sz="3886" dirty="0" err="1">
                <a:solidFill>
                  <a:srgbClr val="000000"/>
                </a:solidFill>
                <a:latin typeface="KG Primary Penmanship"/>
              </a:rPr>
              <a:t>altında</a:t>
            </a:r>
            <a:r>
              <a:rPr lang="en-US" sz="3886" dirty="0">
                <a:solidFill>
                  <a:srgbClr val="000000"/>
                </a:solidFill>
                <a:latin typeface="KG Primary Penmanship"/>
              </a:rPr>
              <a:t> </a:t>
            </a:r>
            <a:r>
              <a:rPr lang="en-US" sz="3886" dirty="0" err="1">
                <a:solidFill>
                  <a:srgbClr val="000000"/>
                </a:solidFill>
                <a:latin typeface="KG Primary Penmanship"/>
              </a:rPr>
              <a:t>tasarlanan</a:t>
            </a:r>
            <a:r>
              <a:rPr lang="en-US" sz="3886" dirty="0">
                <a:solidFill>
                  <a:srgbClr val="000000"/>
                </a:solidFill>
                <a:latin typeface="KG Primary Penmanship"/>
              </a:rPr>
              <a:t> </a:t>
            </a:r>
            <a:r>
              <a:rPr lang="en-US" sz="3886" dirty="0" err="1">
                <a:solidFill>
                  <a:srgbClr val="000000"/>
                </a:solidFill>
                <a:latin typeface="KG Primary Penmanship"/>
              </a:rPr>
              <a:t>ağ</a:t>
            </a:r>
            <a:r>
              <a:rPr lang="en-US" sz="3886" dirty="0">
                <a:solidFill>
                  <a:srgbClr val="000000"/>
                </a:solidFill>
                <a:latin typeface="KG Primary Penmanship"/>
              </a:rPr>
              <a:t> </a:t>
            </a:r>
            <a:r>
              <a:rPr lang="en-US" sz="3886" dirty="0" err="1">
                <a:solidFill>
                  <a:srgbClr val="000000"/>
                </a:solidFill>
                <a:latin typeface="KG Primary Penmanship"/>
              </a:rPr>
              <a:t>yapısı</a:t>
            </a:r>
            <a:r>
              <a:rPr lang="en-US" sz="3886" dirty="0">
                <a:solidFill>
                  <a:srgbClr val="000000"/>
                </a:solidFill>
                <a:latin typeface="KG Primary Penmanship"/>
              </a:rPr>
              <a:t> </a:t>
            </a:r>
            <a:r>
              <a:rPr lang="en-US" sz="3886" dirty="0" err="1">
                <a:solidFill>
                  <a:srgbClr val="000000"/>
                </a:solidFill>
                <a:latin typeface="KG Primary Penmanship"/>
              </a:rPr>
              <a:t>halindeki</a:t>
            </a:r>
            <a:r>
              <a:rPr lang="en-US" sz="3886" dirty="0">
                <a:solidFill>
                  <a:srgbClr val="000000"/>
                </a:solidFill>
                <a:latin typeface="KG Primary Penmanship"/>
              </a:rPr>
              <a:t> </a:t>
            </a:r>
            <a:r>
              <a:rPr lang="en-US" sz="3886" dirty="0" err="1">
                <a:solidFill>
                  <a:srgbClr val="000000"/>
                </a:solidFill>
                <a:latin typeface="KG Primary Penmanship"/>
              </a:rPr>
              <a:t>nöronların</a:t>
            </a:r>
            <a:r>
              <a:rPr lang="en-US" sz="3886" dirty="0">
                <a:solidFill>
                  <a:srgbClr val="000000"/>
                </a:solidFill>
                <a:latin typeface="KG Primary Penmanship"/>
              </a:rPr>
              <a:t> </a:t>
            </a:r>
            <a:r>
              <a:rPr lang="en-US" sz="3886" dirty="0" err="1">
                <a:solidFill>
                  <a:srgbClr val="000000"/>
                </a:solidFill>
                <a:latin typeface="KG Primary Penmanship"/>
              </a:rPr>
              <a:t>bu</a:t>
            </a:r>
            <a:r>
              <a:rPr lang="en-US" sz="3886" dirty="0">
                <a:solidFill>
                  <a:srgbClr val="000000"/>
                </a:solidFill>
                <a:latin typeface="KG Primary Penmanship"/>
              </a:rPr>
              <a:t> </a:t>
            </a:r>
            <a:r>
              <a:rPr lang="en-US" sz="3886" dirty="0" err="1">
                <a:solidFill>
                  <a:srgbClr val="000000"/>
                </a:solidFill>
                <a:latin typeface="KG Primary Penmanship"/>
              </a:rPr>
              <a:t>problemi</a:t>
            </a:r>
            <a:r>
              <a:rPr lang="en-US" sz="3886" dirty="0">
                <a:solidFill>
                  <a:srgbClr val="000000"/>
                </a:solidFill>
                <a:latin typeface="KG Primary Penmanship"/>
              </a:rPr>
              <a:t> </a:t>
            </a:r>
            <a:r>
              <a:rPr lang="en-US" sz="3886" dirty="0" err="1">
                <a:solidFill>
                  <a:srgbClr val="000000"/>
                </a:solidFill>
                <a:latin typeface="KG Primary Penmanship"/>
              </a:rPr>
              <a:t>çözebildiğini</a:t>
            </a:r>
            <a:r>
              <a:rPr lang="en-US" sz="3886" dirty="0">
                <a:solidFill>
                  <a:srgbClr val="000000"/>
                </a:solidFill>
                <a:latin typeface="KG Primary Penmanship"/>
              </a:rPr>
              <a:t> (‘</a:t>
            </a:r>
            <a:r>
              <a:rPr lang="en-US" sz="3886" dirty="0" err="1">
                <a:solidFill>
                  <a:srgbClr val="000000"/>
                </a:solidFill>
                <a:latin typeface="KG Primary Penmanship"/>
              </a:rPr>
              <a:t>birlikten</a:t>
            </a:r>
            <a:r>
              <a:rPr lang="en-US" sz="3886" dirty="0">
                <a:solidFill>
                  <a:srgbClr val="000000"/>
                </a:solidFill>
                <a:latin typeface="KG Primary Penmanship"/>
              </a:rPr>
              <a:t> </a:t>
            </a:r>
            <a:r>
              <a:rPr lang="en-US" sz="3886" dirty="0" err="1">
                <a:solidFill>
                  <a:srgbClr val="000000"/>
                </a:solidFill>
                <a:latin typeface="KG Primary Penmanship"/>
              </a:rPr>
              <a:t>kuvvet</a:t>
            </a:r>
            <a:r>
              <a:rPr lang="en-US" sz="3886" dirty="0">
                <a:solidFill>
                  <a:srgbClr val="000000"/>
                </a:solidFill>
                <a:latin typeface="KG Primary Penmanship"/>
              </a:rPr>
              <a:t> </a:t>
            </a:r>
            <a:r>
              <a:rPr lang="en-US" sz="3886" dirty="0" err="1">
                <a:solidFill>
                  <a:srgbClr val="000000"/>
                </a:solidFill>
                <a:latin typeface="KG Primary Penmanship"/>
              </a:rPr>
              <a:t>doğar</a:t>
            </a:r>
            <a:r>
              <a:rPr lang="en-US" sz="3886" dirty="0">
                <a:solidFill>
                  <a:srgbClr val="000000"/>
                </a:solidFill>
                <a:latin typeface="KG Primary Penmanship"/>
              </a:rPr>
              <a:t>.’) </a:t>
            </a:r>
            <a:r>
              <a:rPr lang="en-US" sz="3886" dirty="0" err="1">
                <a:solidFill>
                  <a:srgbClr val="000000"/>
                </a:solidFill>
                <a:latin typeface="KG Primary Penmanship"/>
              </a:rPr>
              <a:t>göstermiş</a:t>
            </a:r>
            <a:r>
              <a:rPr lang="en-US" sz="3886" dirty="0">
                <a:solidFill>
                  <a:srgbClr val="000000"/>
                </a:solidFill>
                <a:latin typeface="KG Primary Penmanship"/>
              </a:rPr>
              <a:t> </a:t>
            </a:r>
            <a:r>
              <a:rPr lang="en-US" sz="3886" dirty="0" err="1">
                <a:solidFill>
                  <a:srgbClr val="000000"/>
                </a:solidFill>
                <a:latin typeface="KG Primary Penmanship"/>
              </a:rPr>
              <a:t>ve</a:t>
            </a:r>
            <a:r>
              <a:rPr lang="en-US" sz="3886" dirty="0">
                <a:solidFill>
                  <a:srgbClr val="000000"/>
                </a:solidFill>
                <a:latin typeface="KG Primary Penmanship"/>
              </a:rPr>
              <a:t> </a:t>
            </a:r>
            <a:r>
              <a:rPr lang="en-US" sz="3886" dirty="0" err="1">
                <a:solidFill>
                  <a:srgbClr val="000000"/>
                </a:solidFill>
                <a:latin typeface="KG Primary Penmanship"/>
              </a:rPr>
              <a:t>dolayısıyla</a:t>
            </a:r>
            <a:r>
              <a:rPr lang="en-US" sz="3886" dirty="0">
                <a:solidFill>
                  <a:srgbClr val="000000"/>
                </a:solidFill>
                <a:latin typeface="KG Primary Penmanship"/>
              </a:rPr>
              <a:t> </a:t>
            </a:r>
            <a:r>
              <a:rPr lang="en-US" sz="3886" dirty="0" err="1">
                <a:solidFill>
                  <a:srgbClr val="000000"/>
                </a:solidFill>
                <a:latin typeface="KG Primary Penmanship"/>
              </a:rPr>
              <a:t>Yapay</a:t>
            </a:r>
            <a:r>
              <a:rPr lang="en-US" sz="3886" dirty="0">
                <a:solidFill>
                  <a:srgbClr val="000000"/>
                </a:solidFill>
                <a:latin typeface="KG Primary Penmanship"/>
              </a:rPr>
              <a:t> </a:t>
            </a:r>
            <a:r>
              <a:rPr lang="en-US" sz="3886" dirty="0" err="1">
                <a:solidFill>
                  <a:srgbClr val="000000"/>
                </a:solidFill>
                <a:latin typeface="KG Primary Penmanship"/>
              </a:rPr>
              <a:t>Sinir</a:t>
            </a:r>
            <a:r>
              <a:rPr lang="en-US" sz="3886" dirty="0">
                <a:solidFill>
                  <a:srgbClr val="000000"/>
                </a:solidFill>
                <a:latin typeface="KG Primary Penmanship"/>
              </a:rPr>
              <a:t> </a:t>
            </a:r>
            <a:r>
              <a:rPr lang="en-US" sz="3886" dirty="0" err="1">
                <a:solidFill>
                  <a:srgbClr val="000000"/>
                </a:solidFill>
                <a:latin typeface="KG Primary Penmanship"/>
              </a:rPr>
              <a:t>Ağları</a:t>
            </a:r>
            <a:r>
              <a:rPr lang="en-US" sz="3886" dirty="0">
                <a:solidFill>
                  <a:srgbClr val="000000"/>
                </a:solidFill>
                <a:latin typeface="KG Primary Penmanship"/>
              </a:rPr>
              <a:t> </a:t>
            </a:r>
            <a:r>
              <a:rPr lang="en-US" sz="3886" dirty="0" err="1">
                <a:solidFill>
                  <a:srgbClr val="000000"/>
                </a:solidFill>
                <a:latin typeface="KG Primary Penmanship"/>
              </a:rPr>
              <a:t>çağı</a:t>
            </a:r>
            <a:r>
              <a:rPr lang="en-US" sz="3886" dirty="0">
                <a:solidFill>
                  <a:srgbClr val="000000"/>
                </a:solidFill>
                <a:latin typeface="KG Primary Penmanship"/>
              </a:rPr>
              <a:t> </a:t>
            </a:r>
            <a:r>
              <a:rPr lang="en-US" sz="3886" dirty="0" err="1">
                <a:solidFill>
                  <a:srgbClr val="000000"/>
                </a:solidFill>
                <a:latin typeface="KG Primary Penmanship"/>
              </a:rPr>
              <a:t>başlamıştır</a:t>
            </a:r>
            <a:r>
              <a:rPr lang="en-US" sz="3886" dirty="0">
                <a:solidFill>
                  <a:srgbClr val="000000"/>
                </a:solidFill>
                <a:latin typeface="KG Primary Penmanship"/>
              </a:rPr>
              <a:t>…</a:t>
            </a:r>
          </a:p>
        </p:txBody>
      </p:sp>
      <p:sp>
        <p:nvSpPr>
          <p:cNvPr id="17" name="TextBox 17"/>
          <p:cNvSpPr txBox="1"/>
          <p:nvPr/>
        </p:nvSpPr>
        <p:spPr>
          <a:xfrm>
            <a:off x="1972777" y="1258101"/>
            <a:ext cx="14971097" cy="870936"/>
          </a:xfrm>
          <a:prstGeom prst="rect">
            <a:avLst/>
          </a:prstGeom>
        </p:spPr>
        <p:txBody>
          <a:bodyPr lIns="0" tIns="0" rIns="0" bIns="0" rtlCol="0" anchor="t">
            <a:spAutoFit/>
          </a:bodyPr>
          <a:lstStyle/>
          <a:p>
            <a:pPr algn="l">
              <a:lnSpc>
                <a:spcPts val="7120"/>
              </a:lnSpc>
            </a:pPr>
            <a:r>
              <a:rPr lang="en-US" sz="5086">
                <a:solidFill>
                  <a:srgbClr val="000000"/>
                </a:solidFill>
                <a:latin typeface="Francois One"/>
              </a:rPr>
              <a:t>BILIYOR MUSUNUZ? </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DB927"/>
        </a:solidFill>
        <a:effectLst/>
      </p:bgPr>
    </p:bg>
    <p:spTree>
      <p:nvGrpSpPr>
        <p:cNvPr id="1" name=""/>
        <p:cNvGrpSpPr/>
        <p:nvPr/>
      </p:nvGrpSpPr>
      <p:grpSpPr>
        <a:xfrm>
          <a:off x="0" y="0"/>
          <a:ext cx="0" cy="0"/>
          <a:chOff x="0" y="0"/>
          <a:chExt cx="0" cy="0"/>
        </a:xfrm>
      </p:grpSpPr>
      <p:grpSp>
        <p:nvGrpSpPr>
          <p:cNvPr id="2" name="Group 2"/>
          <p:cNvGrpSpPr/>
          <p:nvPr/>
        </p:nvGrpSpPr>
        <p:grpSpPr>
          <a:xfrm>
            <a:off x="470880" y="419670"/>
            <a:ext cx="17346239" cy="9447659"/>
            <a:chOff x="0" y="0"/>
            <a:chExt cx="4568557" cy="2488272"/>
          </a:xfrm>
        </p:grpSpPr>
        <p:sp>
          <p:nvSpPr>
            <p:cNvPr id="3" name="Freeform 3"/>
            <p:cNvSpPr/>
            <p:nvPr/>
          </p:nvSpPr>
          <p:spPr>
            <a:xfrm>
              <a:off x="0" y="0"/>
              <a:ext cx="4568557" cy="2488272"/>
            </a:xfrm>
            <a:custGeom>
              <a:avLst/>
              <a:gdLst/>
              <a:ahLst/>
              <a:cxnLst/>
              <a:rect l="l" t="t" r="r" b="b"/>
              <a:pathLst>
                <a:path w="4568557" h="2488272">
                  <a:moveTo>
                    <a:pt x="0" y="0"/>
                  </a:moveTo>
                  <a:lnTo>
                    <a:pt x="4568557" y="0"/>
                  </a:lnTo>
                  <a:lnTo>
                    <a:pt x="4568557" y="2488272"/>
                  </a:lnTo>
                  <a:lnTo>
                    <a:pt x="0" y="2488272"/>
                  </a:lnTo>
                  <a:close/>
                </a:path>
              </a:pathLst>
            </a:custGeom>
            <a:solidFill>
              <a:srgbClr val="FFFFFF"/>
            </a:solidFill>
          </p:spPr>
        </p:sp>
        <p:sp>
          <p:nvSpPr>
            <p:cNvPr id="4" name="TextBox 4"/>
            <p:cNvSpPr txBox="1"/>
            <p:nvPr/>
          </p:nvSpPr>
          <p:spPr>
            <a:xfrm>
              <a:off x="0" y="-38100"/>
              <a:ext cx="4568557" cy="2526372"/>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191475" y="1486219"/>
            <a:ext cx="7581425" cy="7772081"/>
            <a:chOff x="0" y="0"/>
            <a:chExt cx="842454" cy="863640"/>
          </a:xfrm>
        </p:grpSpPr>
        <p:sp>
          <p:nvSpPr>
            <p:cNvPr id="6" name="Freeform 6"/>
            <p:cNvSpPr/>
            <p:nvPr/>
          </p:nvSpPr>
          <p:spPr>
            <a:xfrm>
              <a:off x="0" y="0"/>
              <a:ext cx="842454" cy="863640"/>
            </a:xfrm>
            <a:custGeom>
              <a:avLst/>
              <a:gdLst/>
              <a:ahLst/>
              <a:cxnLst/>
              <a:rect l="l" t="t" r="r" b="b"/>
              <a:pathLst>
                <a:path w="842454" h="863640">
                  <a:moveTo>
                    <a:pt x="63313" y="0"/>
                  </a:moveTo>
                  <a:lnTo>
                    <a:pt x="779141" y="0"/>
                  </a:lnTo>
                  <a:cubicBezTo>
                    <a:pt x="795933" y="0"/>
                    <a:pt x="812037" y="6670"/>
                    <a:pt x="823910" y="18544"/>
                  </a:cubicBezTo>
                  <a:cubicBezTo>
                    <a:pt x="835783" y="30417"/>
                    <a:pt x="842454" y="46521"/>
                    <a:pt x="842454" y="63313"/>
                  </a:cubicBezTo>
                  <a:lnTo>
                    <a:pt x="842454" y="800327"/>
                  </a:lnTo>
                  <a:cubicBezTo>
                    <a:pt x="842454" y="835294"/>
                    <a:pt x="814108" y="863640"/>
                    <a:pt x="779141" y="863640"/>
                  </a:cubicBezTo>
                  <a:lnTo>
                    <a:pt x="63313" y="863640"/>
                  </a:lnTo>
                  <a:cubicBezTo>
                    <a:pt x="28346" y="863640"/>
                    <a:pt x="0" y="835294"/>
                    <a:pt x="0" y="800327"/>
                  </a:cubicBezTo>
                  <a:lnTo>
                    <a:pt x="0" y="63313"/>
                  </a:lnTo>
                  <a:cubicBezTo>
                    <a:pt x="0" y="28346"/>
                    <a:pt x="28346" y="0"/>
                    <a:pt x="63313" y="0"/>
                  </a:cubicBezTo>
                  <a:close/>
                </a:path>
              </a:pathLst>
            </a:custGeom>
            <a:solidFill>
              <a:srgbClr val="FFDA89"/>
            </a:solidFill>
          </p:spPr>
        </p:sp>
        <p:sp>
          <p:nvSpPr>
            <p:cNvPr id="7" name="TextBox 7"/>
            <p:cNvSpPr txBox="1"/>
            <p:nvPr/>
          </p:nvSpPr>
          <p:spPr>
            <a:xfrm>
              <a:off x="0" y="-38100"/>
              <a:ext cx="842454" cy="901740"/>
            </a:xfrm>
            <a:prstGeom prst="rect">
              <a:avLst/>
            </a:prstGeom>
          </p:spPr>
          <p:txBody>
            <a:bodyPr lIns="50800" tIns="50800" rIns="50800" bIns="50800" rtlCol="0" anchor="ctr"/>
            <a:lstStyle/>
            <a:p>
              <a:pPr algn="ctr">
                <a:lnSpc>
                  <a:spcPts val="2659"/>
                </a:lnSpc>
              </a:pPr>
              <a:endParaRPr/>
            </a:p>
          </p:txBody>
        </p:sp>
      </p:grpSp>
      <p:sp>
        <p:nvSpPr>
          <p:cNvPr id="8" name="Freeform 8"/>
          <p:cNvSpPr/>
          <p:nvPr/>
        </p:nvSpPr>
        <p:spPr>
          <a:xfrm>
            <a:off x="13883833" y="6621217"/>
            <a:ext cx="3375467" cy="2637083"/>
          </a:xfrm>
          <a:custGeom>
            <a:avLst/>
            <a:gdLst/>
            <a:ahLst/>
            <a:cxnLst/>
            <a:rect l="l" t="t" r="r" b="b"/>
            <a:pathLst>
              <a:path w="3375467" h="2637083">
                <a:moveTo>
                  <a:pt x="0" y="0"/>
                </a:moveTo>
                <a:lnTo>
                  <a:pt x="3375467" y="0"/>
                </a:lnTo>
                <a:lnTo>
                  <a:pt x="3375467" y="2637083"/>
                </a:lnTo>
                <a:lnTo>
                  <a:pt x="0" y="263708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Freeform 9"/>
          <p:cNvSpPr/>
          <p:nvPr/>
        </p:nvSpPr>
        <p:spPr>
          <a:xfrm rot="1154063">
            <a:off x="12051832" y="1449761"/>
            <a:ext cx="5496568" cy="2562775"/>
          </a:xfrm>
          <a:custGeom>
            <a:avLst/>
            <a:gdLst/>
            <a:ahLst/>
            <a:cxnLst/>
            <a:rect l="l" t="t" r="r" b="b"/>
            <a:pathLst>
              <a:path w="5496568" h="2562775">
                <a:moveTo>
                  <a:pt x="0" y="0"/>
                </a:moveTo>
                <a:lnTo>
                  <a:pt x="5496568" y="0"/>
                </a:lnTo>
                <a:lnTo>
                  <a:pt x="5496568" y="2562775"/>
                </a:lnTo>
                <a:lnTo>
                  <a:pt x="0" y="256277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0" name="Freeform 10"/>
          <p:cNvSpPr/>
          <p:nvPr/>
        </p:nvSpPr>
        <p:spPr>
          <a:xfrm>
            <a:off x="10047005" y="3679176"/>
            <a:ext cx="3528441" cy="4114800"/>
          </a:xfrm>
          <a:custGeom>
            <a:avLst/>
            <a:gdLst/>
            <a:ahLst/>
            <a:cxnLst/>
            <a:rect l="l" t="t" r="r" b="b"/>
            <a:pathLst>
              <a:path w="3528441" h="4114800">
                <a:moveTo>
                  <a:pt x="0" y="0"/>
                </a:moveTo>
                <a:lnTo>
                  <a:pt x="3528441" y="0"/>
                </a:lnTo>
                <a:lnTo>
                  <a:pt x="3528441"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1" name="TextBox 11"/>
          <p:cNvSpPr txBox="1"/>
          <p:nvPr/>
        </p:nvSpPr>
        <p:spPr>
          <a:xfrm>
            <a:off x="1609009" y="1566645"/>
            <a:ext cx="6058753" cy="1164503"/>
          </a:xfrm>
          <a:prstGeom prst="rect">
            <a:avLst/>
          </a:prstGeom>
        </p:spPr>
        <p:txBody>
          <a:bodyPr lIns="0" tIns="0" rIns="0" bIns="0" rtlCol="0" anchor="t">
            <a:spAutoFit/>
          </a:bodyPr>
          <a:lstStyle/>
          <a:p>
            <a:pPr algn="ctr">
              <a:lnSpc>
                <a:spcPts val="4589"/>
              </a:lnSpc>
            </a:pPr>
            <a:r>
              <a:rPr lang="en-US" sz="3278">
                <a:solidFill>
                  <a:srgbClr val="000000"/>
                </a:solidFill>
                <a:latin typeface="Arimo Bold"/>
              </a:rPr>
              <a:t>Yapay Sinir Ağlarında Nöronların Kullanımı </a:t>
            </a:r>
          </a:p>
        </p:txBody>
      </p:sp>
      <p:sp>
        <p:nvSpPr>
          <p:cNvPr id="12" name="TextBox 12"/>
          <p:cNvSpPr txBox="1"/>
          <p:nvPr/>
        </p:nvSpPr>
        <p:spPr>
          <a:xfrm>
            <a:off x="1609009" y="2778773"/>
            <a:ext cx="6753683" cy="6468810"/>
          </a:xfrm>
          <a:prstGeom prst="rect">
            <a:avLst/>
          </a:prstGeom>
        </p:spPr>
        <p:txBody>
          <a:bodyPr lIns="0" tIns="0" rIns="0" bIns="0" rtlCol="0" anchor="t">
            <a:spAutoFit/>
          </a:bodyPr>
          <a:lstStyle/>
          <a:p>
            <a:pPr algn="l">
              <a:lnSpc>
                <a:spcPts val="3427"/>
              </a:lnSpc>
            </a:pPr>
            <a:r>
              <a:rPr lang="en-US" sz="3427" dirty="0" err="1">
                <a:solidFill>
                  <a:srgbClr val="000000"/>
                </a:solidFill>
                <a:latin typeface="KG Primary Penmanship"/>
              </a:rPr>
              <a:t>Yapay</a:t>
            </a:r>
            <a:r>
              <a:rPr lang="en-US" sz="3427" dirty="0">
                <a:solidFill>
                  <a:srgbClr val="000000"/>
                </a:solidFill>
                <a:latin typeface="KG Primary Penmanship"/>
              </a:rPr>
              <a:t> </a:t>
            </a:r>
            <a:r>
              <a:rPr lang="en-US" sz="3427" dirty="0" err="1">
                <a:solidFill>
                  <a:srgbClr val="000000"/>
                </a:solidFill>
                <a:latin typeface="KG Primary Penmanship"/>
              </a:rPr>
              <a:t>sinir</a:t>
            </a:r>
            <a:r>
              <a:rPr lang="en-US" sz="3427" dirty="0">
                <a:solidFill>
                  <a:srgbClr val="000000"/>
                </a:solidFill>
                <a:latin typeface="KG Primary Penmanship"/>
              </a:rPr>
              <a:t> </a:t>
            </a:r>
            <a:r>
              <a:rPr lang="en-US" sz="3427" dirty="0" err="1">
                <a:solidFill>
                  <a:srgbClr val="000000"/>
                </a:solidFill>
                <a:latin typeface="KG Primary Penmanship"/>
              </a:rPr>
              <a:t>ağında</a:t>
            </a:r>
            <a:r>
              <a:rPr lang="en-US" sz="3427" dirty="0">
                <a:solidFill>
                  <a:srgbClr val="000000"/>
                </a:solidFill>
                <a:latin typeface="KG Primary Penmanship"/>
              </a:rPr>
              <a:t> </a:t>
            </a:r>
            <a:r>
              <a:rPr lang="en-US" sz="3427" dirty="0" err="1">
                <a:solidFill>
                  <a:srgbClr val="000000"/>
                </a:solidFill>
                <a:latin typeface="KG Primary Penmanship"/>
              </a:rPr>
              <a:t>katmanlar</a:t>
            </a:r>
            <a:r>
              <a:rPr lang="en-US" sz="3427" dirty="0">
                <a:solidFill>
                  <a:srgbClr val="000000"/>
                </a:solidFill>
                <a:latin typeface="KG Primary Penmanship"/>
              </a:rPr>
              <a:t> </a:t>
            </a:r>
            <a:r>
              <a:rPr lang="en-US" sz="3427" dirty="0" err="1">
                <a:solidFill>
                  <a:srgbClr val="000000"/>
                </a:solidFill>
                <a:latin typeface="KG Primary Penmanship"/>
              </a:rPr>
              <a:t>içinde</a:t>
            </a:r>
            <a:r>
              <a:rPr lang="en-US" sz="3427" dirty="0">
                <a:solidFill>
                  <a:srgbClr val="000000"/>
                </a:solidFill>
                <a:latin typeface="KG Primary Penmanship"/>
              </a:rPr>
              <a:t> </a:t>
            </a:r>
            <a:r>
              <a:rPr lang="en-US" sz="3427" dirty="0" err="1">
                <a:solidFill>
                  <a:srgbClr val="000000"/>
                </a:solidFill>
                <a:latin typeface="KG Primary Penmanship"/>
              </a:rPr>
              <a:t>kullanılan</a:t>
            </a:r>
            <a:r>
              <a:rPr lang="en-US" sz="3427" dirty="0">
                <a:solidFill>
                  <a:srgbClr val="000000"/>
                </a:solidFill>
                <a:latin typeface="KG Primary Penmanship"/>
              </a:rPr>
              <a:t> </a:t>
            </a:r>
            <a:r>
              <a:rPr lang="en-US" sz="3427" dirty="0" err="1">
                <a:solidFill>
                  <a:srgbClr val="000000"/>
                </a:solidFill>
                <a:latin typeface="KG Primary Penmanship"/>
              </a:rPr>
              <a:t>nöronların</a:t>
            </a:r>
            <a:r>
              <a:rPr lang="en-US" sz="3427" dirty="0">
                <a:solidFill>
                  <a:srgbClr val="000000"/>
                </a:solidFill>
                <a:latin typeface="KG Primary Penmanship"/>
              </a:rPr>
              <a:t> </a:t>
            </a:r>
            <a:r>
              <a:rPr lang="en-US" sz="3427" dirty="0" err="1">
                <a:solidFill>
                  <a:srgbClr val="000000"/>
                </a:solidFill>
                <a:latin typeface="KG Primary Penmanship"/>
              </a:rPr>
              <a:t>birbirleri</a:t>
            </a:r>
            <a:r>
              <a:rPr lang="en-US" sz="3427" dirty="0">
                <a:solidFill>
                  <a:srgbClr val="000000"/>
                </a:solidFill>
                <a:latin typeface="KG Primary Penmanship"/>
              </a:rPr>
              <a:t> </a:t>
            </a:r>
            <a:r>
              <a:rPr lang="en-US" sz="3427" dirty="0" err="1">
                <a:solidFill>
                  <a:srgbClr val="000000"/>
                </a:solidFill>
                <a:latin typeface="KG Primary Penmanship"/>
              </a:rPr>
              <a:t>ile</a:t>
            </a:r>
            <a:r>
              <a:rPr lang="en-US" sz="3427" dirty="0">
                <a:solidFill>
                  <a:srgbClr val="000000"/>
                </a:solidFill>
                <a:latin typeface="KG Primary Penmanship"/>
              </a:rPr>
              <a:t> </a:t>
            </a:r>
            <a:r>
              <a:rPr lang="en-US" sz="3427" dirty="0" err="1">
                <a:solidFill>
                  <a:srgbClr val="000000"/>
                </a:solidFill>
                <a:latin typeface="KG Primary Penmanship"/>
              </a:rPr>
              <a:t>ilişkisi</a:t>
            </a:r>
            <a:r>
              <a:rPr lang="en-US" sz="3427" dirty="0">
                <a:solidFill>
                  <a:srgbClr val="000000"/>
                </a:solidFill>
                <a:latin typeface="KG Primary Penmanship"/>
              </a:rPr>
              <a:t> </a:t>
            </a:r>
            <a:r>
              <a:rPr lang="en-US" sz="3427" dirty="0" err="1">
                <a:solidFill>
                  <a:srgbClr val="000000"/>
                </a:solidFill>
                <a:latin typeface="KG Primary Penmanship"/>
              </a:rPr>
              <a:t>yoktur</a:t>
            </a:r>
            <a:r>
              <a:rPr lang="en-US" sz="3427" dirty="0">
                <a:solidFill>
                  <a:srgbClr val="000000"/>
                </a:solidFill>
                <a:latin typeface="KG Primary Penmanship"/>
              </a:rPr>
              <a:t>. </a:t>
            </a:r>
            <a:r>
              <a:rPr lang="en-US" sz="3427" dirty="0" err="1">
                <a:solidFill>
                  <a:srgbClr val="000000"/>
                </a:solidFill>
                <a:latin typeface="KG Primary Penmanship"/>
              </a:rPr>
              <a:t>En</a:t>
            </a:r>
            <a:r>
              <a:rPr lang="en-US" sz="3427" dirty="0">
                <a:solidFill>
                  <a:srgbClr val="000000"/>
                </a:solidFill>
                <a:latin typeface="KG Primary Penmanship"/>
              </a:rPr>
              <a:t> </a:t>
            </a:r>
            <a:r>
              <a:rPr lang="en-US" sz="3427" dirty="0" err="1">
                <a:solidFill>
                  <a:srgbClr val="000000"/>
                </a:solidFill>
                <a:latin typeface="KG Primary Penmanship"/>
              </a:rPr>
              <a:t>önemli</a:t>
            </a:r>
            <a:r>
              <a:rPr lang="en-US" sz="3427" dirty="0">
                <a:solidFill>
                  <a:srgbClr val="000000"/>
                </a:solidFill>
                <a:latin typeface="KG Primary Penmanship"/>
              </a:rPr>
              <a:t> </a:t>
            </a:r>
            <a:r>
              <a:rPr lang="en-US" sz="3427" dirty="0" err="1">
                <a:solidFill>
                  <a:srgbClr val="000000"/>
                </a:solidFill>
                <a:latin typeface="KG Primary Penmanship"/>
              </a:rPr>
              <a:t>görevleri</a:t>
            </a:r>
            <a:r>
              <a:rPr lang="en-US" sz="3427" dirty="0">
                <a:solidFill>
                  <a:srgbClr val="000000"/>
                </a:solidFill>
                <a:latin typeface="KG Primary Penmanship"/>
              </a:rPr>
              <a:t> </a:t>
            </a:r>
            <a:r>
              <a:rPr lang="en-US" sz="3427" dirty="0" err="1">
                <a:solidFill>
                  <a:srgbClr val="000000"/>
                </a:solidFill>
                <a:latin typeface="KG Primary Penmanship"/>
              </a:rPr>
              <a:t>sistemde</a:t>
            </a:r>
            <a:r>
              <a:rPr lang="en-US" sz="3427" dirty="0">
                <a:solidFill>
                  <a:srgbClr val="000000"/>
                </a:solidFill>
                <a:latin typeface="KG Primary Penmanship"/>
              </a:rPr>
              <a:t> </a:t>
            </a:r>
            <a:r>
              <a:rPr lang="en-US" sz="3427" dirty="0" err="1">
                <a:solidFill>
                  <a:srgbClr val="000000"/>
                </a:solidFill>
                <a:latin typeface="KG Primary Penmanship"/>
              </a:rPr>
              <a:t>olan</a:t>
            </a:r>
            <a:r>
              <a:rPr lang="en-US" sz="3427" dirty="0">
                <a:solidFill>
                  <a:srgbClr val="000000"/>
                </a:solidFill>
                <a:latin typeface="KG Primary Penmanship"/>
              </a:rPr>
              <a:t> </a:t>
            </a:r>
            <a:r>
              <a:rPr lang="en-US" sz="3427" dirty="0" err="1">
                <a:solidFill>
                  <a:srgbClr val="000000"/>
                </a:solidFill>
                <a:latin typeface="KG Primary Penmanship"/>
              </a:rPr>
              <a:t>bilgiyi</a:t>
            </a:r>
            <a:r>
              <a:rPr lang="en-US" sz="3427" dirty="0">
                <a:solidFill>
                  <a:srgbClr val="000000"/>
                </a:solidFill>
                <a:latin typeface="KG Primary Penmanship"/>
              </a:rPr>
              <a:t> </a:t>
            </a:r>
            <a:r>
              <a:rPr lang="en-US" sz="3427" dirty="0" err="1">
                <a:solidFill>
                  <a:srgbClr val="000000"/>
                </a:solidFill>
                <a:latin typeface="KG Primary Penmanship"/>
              </a:rPr>
              <a:t>bir</a:t>
            </a:r>
            <a:r>
              <a:rPr lang="en-US" sz="3427" dirty="0">
                <a:solidFill>
                  <a:srgbClr val="000000"/>
                </a:solidFill>
                <a:latin typeface="KG Primary Penmanship"/>
              </a:rPr>
              <a:t> </a:t>
            </a:r>
            <a:r>
              <a:rPr lang="en-US" sz="3427" dirty="0" err="1">
                <a:solidFill>
                  <a:srgbClr val="000000"/>
                </a:solidFill>
                <a:latin typeface="KG Primary Penmanship"/>
              </a:rPr>
              <a:t>sonraki</a:t>
            </a:r>
            <a:r>
              <a:rPr lang="en-US" sz="3427" dirty="0">
                <a:solidFill>
                  <a:srgbClr val="000000"/>
                </a:solidFill>
                <a:latin typeface="KG Primary Penmanship"/>
              </a:rPr>
              <a:t> </a:t>
            </a:r>
            <a:r>
              <a:rPr lang="en-US" sz="3427" dirty="0" err="1">
                <a:solidFill>
                  <a:srgbClr val="000000"/>
                </a:solidFill>
                <a:latin typeface="KG Primary Penmanship"/>
              </a:rPr>
              <a:t>katmana</a:t>
            </a:r>
            <a:r>
              <a:rPr lang="en-US" sz="3427" dirty="0">
                <a:solidFill>
                  <a:srgbClr val="000000"/>
                </a:solidFill>
                <a:latin typeface="KG Primary Penmanship"/>
              </a:rPr>
              <a:t> </a:t>
            </a:r>
            <a:r>
              <a:rPr lang="en-US" sz="3427" dirty="0" err="1">
                <a:solidFill>
                  <a:srgbClr val="000000"/>
                </a:solidFill>
                <a:latin typeface="KG Primary Penmanship"/>
              </a:rPr>
              <a:t>ya</a:t>
            </a:r>
            <a:r>
              <a:rPr lang="en-US" sz="3427" dirty="0">
                <a:solidFill>
                  <a:srgbClr val="000000"/>
                </a:solidFill>
                <a:latin typeface="KG Primary Penmanship"/>
              </a:rPr>
              <a:t> da </a:t>
            </a:r>
            <a:r>
              <a:rPr lang="en-US" sz="3427" dirty="0" err="1">
                <a:solidFill>
                  <a:srgbClr val="000000"/>
                </a:solidFill>
                <a:latin typeface="KG Primary Penmanship"/>
              </a:rPr>
              <a:t>çıkış</a:t>
            </a:r>
            <a:r>
              <a:rPr lang="en-US" sz="3427" dirty="0">
                <a:solidFill>
                  <a:srgbClr val="000000"/>
                </a:solidFill>
                <a:latin typeface="KG Primary Penmanship"/>
              </a:rPr>
              <a:t> </a:t>
            </a:r>
            <a:r>
              <a:rPr lang="en-US" sz="3427" dirty="0" err="1">
                <a:solidFill>
                  <a:srgbClr val="000000"/>
                </a:solidFill>
                <a:latin typeface="KG Primary Penmanship"/>
              </a:rPr>
              <a:t>katmanına</a:t>
            </a:r>
            <a:r>
              <a:rPr lang="en-US" sz="3427" dirty="0">
                <a:solidFill>
                  <a:srgbClr val="000000"/>
                </a:solidFill>
                <a:latin typeface="KG Primary Penmanship"/>
              </a:rPr>
              <a:t> </a:t>
            </a:r>
            <a:r>
              <a:rPr lang="en-US" sz="3427" dirty="0" err="1">
                <a:solidFill>
                  <a:srgbClr val="000000"/>
                </a:solidFill>
                <a:latin typeface="KG Primary Penmanship"/>
              </a:rPr>
              <a:t>aktarmaktır</a:t>
            </a:r>
            <a:r>
              <a:rPr lang="en-US" sz="3427" dirty="0">
                <a:solidFill>
                  <a:srgbClr val="000000"/>
                </a:solidFill>
                <a:latin typeface="KG Primary Penmanship"/>
              </a:rPr>
              <a:t>. </a:t>
            </a:r>
            <a:r>
              <a:rPr lang="en-US" sz="3427" dirty="0" err="1">
                <a:solidFill>
                  <a:srgbClr val="000000"/>
                </a:solidFill>
                <a:latin typeface="KG Primary Penmanship"/>
              </a:rPr>
              <a:t>Ard</a:t>
            </a:r>
            <a:r>
              <a:rPr lang="en-US" sz="3427" dirty="0">
                <a:solidFill>
                  <a:srgbClr val="000000"/>
                </a:solidFill>
                <a:latin typeface="KG Primary Penmanship"/>
              </a:rPr>
              <a:t> </a:t>
            </a:r>
            <a:r>
              <a:rPr lang="en-US" sz="3427" dirty="0" err="1">
                <a:solidFill>
                  <a:srgbClr val="000000"/>
                </a:solidFill>
                <a:latin typeface="KG Primary Penmanship"/>
              </a:rPr>
              <a:t>arda</a:t>
            </a:r>
            <a:r>
              <a:rPr lang="en-US" sz="3427" dirty="0">
                <a:solidFill>
                  <a:srgbClr val="000000"/>
                </a:solidFill>
                <a:latin typeface="KG Primary Penmanship"/>
              </a:rPr>
              <a:t> </a:t>
            </a:r>
            <a:r>
              <a:rPr lang="en-US" sz="3427" dirty="0" err="1">
                <a:solidFill>
                  <a:srgbClr val="000000"/>
                </a:solidFill>
                <a:latin typeface="KG Primary Penmanship"/>
              </a:rPr>
              <a:t>gelen</a:t>
            </a:r>
            <a:r>
              <a:rPr lang="en-US" sz="3427" dirty="0">
                <a:solidFill>
                  <a:srgbClr val="000000"/>
                </a:solidFill>
                <a:latin typeface="KG Primary Penmanship"/>
              </a:rPr>
              <a:t> </a:t>
            </a:r>
            <a:r>
              <a:rPr lang="en-US" sz="3427" dirty="0" err="1">
                <a:solidFill>
                  <a:srgbClr val="000000"/>
                </a:solidFill>
                <a:latin typeface="KG Primary Penmanship"/>
              </a:rPr>
              <a:t>iki</a:t>
            </a:r>
            <a:r>
              <a:rPr lang="en-US" sz="3427" dirty="0">
                <a:solidFill>
                  <a:srgbClr val="000000"/>
                </a:solidFill>
                <a:latin typeface="KG Primary Penmanship"/>
              </a:rPr>
              <a:t> </a:t>
            </a:r>
            <a:r>
              <a:rPr lang="en-US" sz="3427" dirty="0" err="1">
                <a:solidFill>
                  <a:srgbClr val="000000"/>
                </a:solidFill>
                <a:latin typeface="KG Primary Penmanship"/>
              </a:rPr>
              <a:t>katmandaki</a:t>
            </a:r>
            <a:r>
              <a:rPr lang="en-US" sz="3427" dirty="0">
                <a:solidFill>
                  <a:srgbClr val="000000"/>
                </a:solidFill>
                <a:latin typeface="KG Primary Penmanship"/>
              </a:rPr>
              <a:t> </a:t>
            </a:r>
            <a:r>
              <a:rPr lang="en-US" sz="3427" dirty="0" err="1">
                <a:solidFill>
                  <a:srgbClr val="000000"/>
                </a:solidFill>
                <a:latin typeface="KG Primary Penmanship"/>
              </a:rPr>
              <a:t>nöronlar</a:t>
            </a:r>
            <a:r>
              <a:rPr lang="en-US" sz="3427" dirty="0">
                <a:solidFill>
                  <a:srgbClr val="000000"/>
                </a:solidFill>
                <a:latin typeface="KG Primary Penmanship"/>
              </a:rPr>
              <a:t> </a:t>
            </a:r>
            <a:r>
              <a:rPr lang="en-US" sz="3427" dirty="0" err="1">
                <a:solidFill>
                  <a:srgbClr val="000000"/>
                </a:solidFill>
                <a:latin typeface="KG Primary Penmanship"/>
              </a:rPr>
              <a:t>farklı</a:t>
            </a:r>
            <a:r>
              <a:rPr lang="en-US" sz="3427" dirty="0">
                <a:solidFill>
                  <a:srgbClr val="000000"/>
                </a:solidFill>
                <a:latin typeface="KG Primary Penmanship"/>
              </a:rPr>
              <a:t> </a:t>
            </a:r>
            <a:r>
              <a:rPr lang="en-US" sz="3427" dirty="0" err="1">
                <a:solidFill>
                  <a:srgbClr val="000000"/>
                </a:solidFill>
                <a:latin typeface="KG Primary Penmanship"/>
              </a:rPr>
              <a:t>aktivasyon</a:t>
            </a:r>
            <a:r>
              <a:rPr lang="en-US" sz="3427" dirty="0">
                <a:solidFill>
                  <a:srgbClr val="000000"/>
                </a:solidFill>
                <a:latin typeface="KG Primary Penmanship"/>
              </a:rPr>
              <a:t> </a:t>
            </a:r>
            <a:r>
              <a:rPr lang="en-US" sz="3427" dirty="0" err="1">
                <a:solidFill>
                  <a:srgbClr val="000000"/>
                </a:solidFill>
                <a:latin typeface="KG Primary Penmanship"/>
              </a:rPr>
              <a:t>değerlerine</a:t>
            </a:r>
            <a:r>
              <a:rPr lang="en-US" sz="3427" dirty="0">
                <a:solidFill>
                  <a:srgbClr val="000000"/>
                </a:solidFill>
                <a:latin typeface="KG Primary Penmanship"/>
              </a:rPr>
              <a:t> </a:t>
            </a:r>
            <a:r>
              <a:rPr lang="en-US" sz="3427" dirty="0" err="1">
                <a:solidFill>
                  <a:srgbClr val="000000"/>
                </a:solidFill>
                <a:latin typeface="KG Primary Penmanship"/>
              </a:rPr>
              <a:t>göre</a:t>
            </a:r>
            <a:r>
              <a:rPr lang="en-US" sz="3427" dirty="0">
                <a:solidFill>
                  <a:srgbClr val="000000"/>
                </a:solidFill>
                <a:latin typeface="KG Primary Penmanship"/>
              </a:rPr>
              <a:t> YSA </a:t>
            </a:r>
            <a:r>
              <a:rPr lang="en-US" sz="3427" dirty="0" err="1">
                <a:solidFill>
                  <a:srgbClr val="000000"/>
                </a:solidFill>
                <a:latin typeface="KG Primary Penmanship"/>
              </a:rPr>
              <a:t>modelin</a:t>
            </a:r>
            <a:r>
              <a:rPr lang="en-US" sz="3427" dirty="0">
                <a:solidFill>
                  <a:srgbClr val="000000"/>
                </a:solidFill>
                <a:latin typeface="KG Primary Penmanship"/>
              </a:rPr>
              <a:t> </a:t>
            </a:r>
            <a:r>
              <a:rPr lang="en-US" sz="3427" dirty="0" err="1">
                <a:solidFill>
                  <a:srgbClr val="000000"/>
                </a:solidFill>
                <a:latin typeface="KG Primary Penmanship"/>
              </a:rPr>
              <a:t>öğrenme</a:t>
            </a:r>
            <a:r>
              <a:rPr lang="en-US" sz="3427" dirty="0">
                <a:solidFill>
                  <a:srgbClr val="000000"/>
                </a:solidFill>
                <a:latin typeface="KG Primary Penmanship"/>
              </a:rPr>
              <a:t> </a:t>
            </a:r>
            <a:r>
              <a:rPr lang="en-US" sz="3427" dirty="0" err="1">
                <a:solidFill>
                  <a:srgbClr val="000000"/>
                </a:solidFill>
                <a:latin typeface="KG Primary Penmanship"/>
              </a:rPr>
              <a:t>seviyesini</a:t>
            </a:r>
            <a:r>
              <a:rPr lang="en-US" sz="3427" dirty="0">
                <a:solidFill>
                  <a:srgbClr val="000000"/>
                </a:solidFill>
                <a:latin typeface="KG Primary Penmanship"/>
              </a:rPr>
              <a:t> </a:t>
            </a:r>
            <a:r>
              <a:rPr lang="en-US" sz="3427" dirty="0" err="1">
                <a:solidFill>
                  <a:srgbClr val="000000"/>
                </a:solidFill>
                <a:latin typeface="KG Primary Penmanship"/>
              </a:rPr>
              <a:t>belirleyip</a:t>
            </a:r>
            <a:r>
              <a:rPr lang="en-US" sz="3427" dirty="0">
                <a:solidFill>
                  <a:srgbClr val="000000"/>
                </a:solidFill>
                <a:latin typeface="KG Primary Penmanship"/>
              </a:rPr>
              <a:t> </a:t>
            </a:r>
            <a:r>
              <a:rPr lang="en-US" sz="3427" dirty="0" err="1">
                <a:solidFill>
                  <a:srgbClr val="000000"/>
                </a:solidFill>
                <a:latin typeface="KG Primary Penmanship"/>
              </a:rPr>
              <a:t>aktarım</a:t>
            </a:r>
            <a:r>
              <a:rPr lang="en-US" sz="3427" dirty="0">
                <a:solidFill>
                  <a:srgbClr val="000000"/>
                </a:solidFill>
                <a:latin typeface="KG Primary Penmanship"/>
              </a:rPr>
              <a:t> </a:t>
            </a:r>
            <a:r>
              <a:rPr lang="en-US" sz="3427" dirty="0" err="1">
                <a:solidFill>
                  <a:srgbClr val="000000"/>
                </a:solidFill>
                <a:latin typeface="KG Primary Penmanship"/>
              </a:rPr>
              <a:t>işlemini</a:t>
            </a:r>
            <a:r>
              <a:rPr lang="en-US" sz="3427" dirty="0">
                <a:solidFill>
                  <a:srgbClr val="000000"/>
                </a:solidFill>
                <a:latin typeface="KG Primary Penmanship"/>
              </a:rPr>
              <a:t> </a:t>
            </a:r>
            <a:r>
              <a:rPr lang="en-US" sz="3427" dirty="0" err="1">
                <a:solidFill>
                  <a:srgbClr val="000000"/>
                </a:solidFill>
                <a:latin typeface="KG Primary Penmanship"/>
              </a:rPr>
              <a:t>gerçekleştirir</a:t>
            </a:r>
            <a:r>
              <a:rPr lang="en-US" sz="3427" dirty="0">
                <a:solidFill>
                  <a:srgbClr val="000000"/>
                </a:solidFill>
                <a:latin typeface="KG Primary Penmanship"/>
              </a:rPr>
              <a:t>. </a:t>
            </a:r>
            <a:r>
              <a:rPr lang="en-US" sz="3427" dirty="0" err="1">
                <a:solidFill>
                  <a:srgbClr val="000000"/>
                </a:solidFill>
                <a:latin typeface="KG Primary Penmanship"/>
              </a:rPr>
              <a:t>Yapay</a:t>
            </a:r>
            <a:r>
              <a:rPr lang="en-US" sz="3427" dirty="0">
                <a:solidFill>
                  <a:srgbClr val="000000"/>
                </a:solidFill>
                <a:latin typeface="KG Primary Penmanship"/>
              </a:rPr>
              <a:t> </a:t>
            </a:r>
            <a:r>
              <a:rPr lang="en-US" sz="3427" dirty="0" err="1">
                <a:solidFill>
                  <a:srgbClr val="000000"/>
                </a:solidFill>
                <a:latin typeface="KG Primary Penmanship"/>
              </a:rPr>
              <a:t>sinir</a:t>
            </a:r>
            <a:r>
              <a:rPr lang="en-US" sz="3427" dirty="0">
                <a:solidFill>
                  <a:srgbClr val="000000"/>
                </a:solidFill>
                <a:latin typeface="KG Primary Penmanship"/>
              </a:rPr>
              <a:t> </a:t>
            </a:r>
            <a:r>
              <a:rPr lang="en-US" sz="3427" dirty="0" err="1">
                <a:solidFill>
                  <a:srgbClr val="000000"/>
                </a:solidFill>
                <a:latin typeface="KG Primary Penmanship"/>
              </a:rPr>
              <a:t>ağlarında</a:t>
            </a:r>
            <a:r>
              <a:rPr lang="en-US" sz="3427" dirty="0">
                <a:solidFill>
                  <a:srgbClr val="000000"/>
                </a:solidFill>
                <a:latin typeface="KG Primary Penmanship"/>
              </a:rPr>
              <a:t> </a:t>
            </a:r>
            <a:r>
              <a:rPr lang="en-US" sz="3427" dirty="0" err="1">
                <a:solidFill>
                  <a:srgbClr val="000000"/>
                </a:solidFill>
                <a:latin typeface="KG Primary Penmanship"/>
              </a:rPr>
              <a:t>nöron</a:t>
            </a:r>
            <a:r>
              <a:rPr lang="en-US" sz="3427" dirty="0">
                <a:solidFill>
                  <a:srgbClr val="000000"/>
                </a:solidFill>
                <a:latin typeface="KG Primary Penmanship"/>
              </a:rPr>
              <a:t> </a:t>
            </a:r>
            <a:r>
              <a:rPr lang="en-US" sz="3427" dirty="0" err="1">
                <a:solidFill>
                  <a:srgbClr val="000000"/>
                </a:solidFill>
                <a:latin typeface="KG Primary Penmanship"/>
              </a:rPr>
              <a:t>sayısı</a:t>
            </a:r>
            <a:r>
              <a:rPr lang="en-US" sz="3427" dirty="0">
                <a:solidFill>
                  <a:srgbClr val="000000"/>
                </a:solidFill>
                <a:latin typeface="KG Primary Penmanship"/>
              </a:rPr>
              <a:t>, </a:t>
            </a:r>
            <a:r>
              <a:rPr lang="en-US" sz="3427" dirty="0" err="1">
                <a:solidFill>
                  <a:srgbClr val="000000"/>
                </a:solidFill>
                <a:latin typeface="KG Primary Penmanship"/>
              </a:rPr>
              <a:t>giriş</a:t>
            </a:r>
            <a:r>
              <a:rPr lang="en-US" sz="3427" dirty="0">
                <a:solidFill>
                  <a:srgbClr val="000000"/>
                </a:solidFill>
                <a:latin typeface="KG Primary Penmanship"/>
              </a:rPr>
              <a:t> </a:t>
            </a:r>
            <a:r>
              <a:rPr lang="en-US" sz="3427" dirty="0" err="1">
                <a:solidFill>
                  <a:srgbClr val="000000"/>
                </a:solidFill>
                <a:latin typeface="KG Primary Penmanship"/>
              </a:rPr>
              <a:t>parametresi</a:t>
            </a:r>
            <a:r>
              <a:rPr lang="en-US" sz="3427" dirty="0">
                <a:solidFill>
                  <a:srgbClr val="000000"/>
                </a:solidFill>
                <a:latin typeface="KG Primary Penmanship"/>
              </a:rPr>
              <a:t> </a:t>
            </a:r>
            <a:r>
              <a:rPr lang="en-US" sz="3427" dirty="0" err="1">
                <a:solidFill>
                  <a:srgbClr val="000000"/>
                </a:solidFill>
                <a:latin typeface="KG Primary Penmanship"/>
              </a:rPr>
              <a:t>ve</a:t>
            </a:r>
            <a:r>
              <a:rPr lang="en-US" sz="3427" dirty="0">
                <a:solidFill>
                  <a:srgbClr val="000000"/>
                </a:solidFill>
                <a:latin typeface="KG Primary Penmanship"/>
              </a:rPr>
              <a:t> </a:t>
            </a:r>
            <a:r>
              <a:rPr lang="en-US" sz="3427" dirty="0" err="1">
                <a:solidFill>
                  <a:srgbClr val="000000"/>
                </a:solidFill>
                <a:latin typeface="KG Primary Penmanship"/>
              </a:rPr>
              <a:t>katman</a:t>
            </a:r>
            <a:r>
              <a:rPr lang="en-US" sz="3427" dirty="0">
                <a:solidFill>
                  <a:srgbClr val="000000"/>
                </a:solidFill>
                <a:latin typeface="KG Primary Penmanship"/>
              </a:rPr>
              <a:t> </a:t>
            </a:r>
            <a:r>
              <a:rPr lang="en-US" sz="3427" dirty="0" err="1">
                <a:solidFill>
                  <a:srgbClr val="000000"/>
                </a:solidFill>
                <a:latin typeface="KG Primary Penmanship"/>
              </a:rPr>
              <a:t>sayısı</a:t>
            </a:r>
            <a:r>
              <a:rPr lang="en-US" sz="3427" dirty="0">
                <a:solidFill>
                  <a:srgbClr val="000000"/>
                </a:solidFill>
                <a:latin typeface="KG Primary Penmanship"/>
              </a:rPr>
              <a:t> </a:t>
            </a:r>
            <a:r>
              <a:rPr lang="en-US" sz="3427" dirty="0" err="1">
                <a:solidFill>
                  <a:srgbClr val="000000"/>
                </a:solidFill>
                <a:latin typeface="KG Primary Penmanship"/>
              </a:rPr>
              <a:t>modelin</a:t>
            </a:r>
            <a:r>
              <a:rPr lang="en-US" sz="3427" dirty="0">
                <a:solidFill>
                  <a:srgbClr val="000000"/>
                </a:solidFill>
                <a:latin typeface="KG Primary Penmanship"/>
              </a:rPr>
              <a:t> </a:t>
            </a:r>
            <a:r>
              <a:rPr lang="en-US" sz="3427" dirty="0" err="1">
                <a:solidFill>
                  <a:srgbClr val="000000"/>
                </a:solidFill>
                <a:latin typeface="KG Primary Penmanship"/>
              </a:rPr>
              <a:t>önemli</a:t>
            </a:r>
            <a:r>
              <a:rPr lang="en-US" sz="3427" dirty="0">
                <a:solidFill>
                  <a:srgbClr val="000000"/>
                </a:solidFill>
                <a:latin typeface="KG Primary Penmanship"/>
              </a:rPr>
              <a:t> </a:t>
            </a:r>
            <a:r>
              <a:rPr lang="en-US" sz="3427" dirty="0" err="1">
                <a:solidFill>
                  <a:srgbClr val="000000"/>
                </a:solidFill>
                <a:latin typeface="KG Primary Penmanship"/>
              </a:rPr>
              <a:t>parametrelerindendir</a:t>
            </a:r>
            <a:r>
              <a:rPr lang="en-US" sz="3427" dirty="0">
                <a:solidFill>
                  <a:srgbClr val="000000"/>
                </a:solidFill>
                <a:latin typeface="KG Primary Penmanship"/>
              </a:rPr>
              <a:t>. Pek </a:t>
            </a:r>
            <a:r>
              <a:rPr lang="en-US" sz="3427" dirty="0" err="1">
                <a:solidFill>
                  <a:srgbClr val="000000"/>
                </a:solidFill>
                <a:latin typeface="KG Primary Penmanship"/>
              </a:rPr>
              <a:t>çok</a:t>
            </a:r>
            <a:r>
              <a:rPr lang="en-US" sz="3427" dirty="0">
                <a:solidFill>
                  <a:srgbClr val="000000"/>
                </a:solidFill>
                <a:latin typeface="KG Primary Penmanship"/>
              </a:rPr>
              <a:t> </a:t>
            </a:r>
            <a:r>
              <a:rPr lang="en-US" sz="3427" dirty="0" err="1">
                <a:solidFill>
                  <a:srgbClr val="000000"/>
                </a:solidFill>
                <a:latin typeface="KG Primary Penmanship"/>
              </a:rPr>
              <a:t>hiper</a:t>
            </a:r>
            <a:r>
              <a:rPr lang="en-US" sz="3427" dirty="0">
                <a:solidFill>
                  <a:srgbClr val="000000"/>
                </a:solidFill>
                <a:latin typeface="KG Primary Penmanship"/>
              </a:rPr>
              <a:t> </a:t>
            </a:r>
            <a:r>
              <a:rPr lang="en-US" sz="3427" dirty="0" err="1">
                <a:solidFill>
                  <a:srgbClr val="000000"/>
                </a:solidFill>
                <a:latin typeface="KG Primary Penmanship"/>
              </a:rPr>
              <a:t>parametre</a:t>
            </a:r>
            <a:r>
              <a:rPr lang="en-US" sz="3427" dirty="0">
                <a:solidFill>
                  <a:srgbClr val="000000"/>
                </a:solidFill>
                <a:latin typeface="KG Primary Penmanship"/>
              </a:rPr>
              <a:t> </a:t>
            </a:r>
            <a:r>
              <a:rPr lang="en-US" sz="3427" dirty="0" err="1">
                <a:solidFill>
                  <a:srgbClr val="000000"/>
                </a:solidFill>
                <a:latin typeface="KG Primary Penmanship"/>
              </a:rPr>
              <a:t>kullanılarak</a:t>
            </a:r>
            <a:r>
              <a:rPr lang="en-US" sz="3427" dirty="0">
                <a:solidFill>
                  <a:srgbClr val="000000"/>
                </a:solidFill>
                <a:latin typeface="KG Primary Penmanship"/>
              </a:rPr>
              <a:t> </a:t>
            </a:r>
            <a:r>
              <a:rPr lang="en-US" sz="3427" dirty="0" err="1">
                <a:solidFill>
                  <a:srgbClr val="000000"/>
                </a:solidFill>
                <a:latin typeface="KG Primary Penmanship"/>
              </a:rPr>
              <a:t>çıkış</a:t>
            </a:r>
            <a:r>
              <a:rPr lang="en-US" sz="3427" dirty="0">
                <a:solidFill>
                  <a:srgbClr val="000000"/>
                </a:solidFill>
                <a:latin typeface="KG Primary Penmanship"/>
              </a:rPr>
              <a:t> </a:t>
            </a:r>
            <a:r>
              <a:rPr lang="en-US" sz="3427" dirty="0" err="1">
                <a:solidFill>
                  <a:srgbClr val="000000"/>
                </a:solidFill>
                <a:latin typeface="KG Primary Penmanship"/>
              </a:rPr>
              <a:t>performansı</a:t>
            </a:r>
            <a:r>
              <a:rPr lang="en-US" sz="3427" dirty="0">
                <a:solidFill>
                  <a:srgbClr val="000000"/>
                </a:solidFill>
                <a:latin typeface="KG Primary Penmanship"/>
              </a:rPr>
              <a:t> </a:t>
            </a:r>
            <a:r>
              <a:rPr lang="en-US" sz="3427" dirty="0" err="1">
                <a:solidFill>
                  <a:srgbClr val="000000"/>
                </a:solidFill>
                <a:latin typeface="KG Primary Penmanship"/>
              </a:rPr>
              <a:t>arttırılabilir</a:t>
            </a:r>
            <a:r>
              <a:rPr lang="en-US" sz="3427" dirty="0">
                <a:solidFill>
                  <a:srgbClr val="000000"/>
                </a:solidFill>
                <a:latin typeface="KG Primary Penmanship"/>
              </a:rPr>
              <a:t>. W </a:t>
            </a:r>
            <a:r>
              <a:rPr lang="en-US" sz="3427" dirty="0" err="1">
                <a:solidFill>
                  <a:srgbClr val="000000"/>
                </a:solidFill>
                <a:latin typeface="KG Primary Penmanship"/>
              </a:rPr>
              <a:t>ağırlık</a:t>
            </a:r>
            <a:r>
              <a:rPr lang="en-US" sz="3427" dirty="0">
                <a:solidFill>
                  <a:srgbClr val="000000"/>
                </a:solidFill>
                <a:latin typeface="KG Primary Penmanship"/>
              </a:rPr>
              <a:t> </a:t>
            </a:r>
            <a:r>
              <a:rPr lang="en-US" sz="3427" dirty="0" err="1">
                <a:solidFill>
                  <a:srgbClr val="000000"/>
                </a:solidFill>
                <a:latin typeface="KG Primary Penmanship"/>
              </a:rPr>
              <a:t>vektörü</a:t>
            </a:r>
            <a:r>
              <a:rPr lang="en-US" sz="3427" dirty="0">
                <a:solidFill>
                  <a:srgbClr val="000000"/>
                </a:solidFill>
                <a:latin typeface="KG Primary Penmanship"/>
              </a:rPr>
              <a:t> </a:t>
            </a:r>
            <a:r>
              <a:rPr lang="en-US" sz="3427" dirty="0" err="1">
                <a:solidFill>
                  <a:srgbClr val="000000"/>
                </a:solidFill>
                <a:latin typeface="KG Primary Penmanship"/>
              </a:rPr>
              <a:t>ise</a:t>
            </a:r>
            <a:r>
              <a:rPr lang="en-US" sz="3427" dirty="0">
                <a:solidFill>
                  <a:srgbClr val="000000"/>
                </a:solidFill>
                <a:latin typeface="KG Primary Penmanship"/>
              </a:rPr>
              <a:t> </a:t>
            </a:r>
            <a:r>
              <a:rPr lang="en-US" sz="3427" dirty="0" err="1">
                <a:solidFill>
                  <a:srgbClr val="000000"/>
                </a:solidFill>
                <a:latin typeface="KG Primary Penmanship"/>
              </a:rPr>
              <a:t>düğüm</a:t>
            </a:r>
            <a:r>
              <a:rPr lang="en-US" sz="3427" dirty="0">
                <a:solidFill>
                  <a:srgbClr val="000000"/>
                </a:solidFill>
                <a:latin typeface="KG Primary Penmanship"/>
              </a:rPr>
              <a:t>/</a:t>
            </a:r>
            <a:r>
              <a:rPr lang="en-US" sz="3427" dirty="0" err="1">
                <a:solidFill>
                  <a:srgbClr val="000000"/>
                </a:solidFill>
                <a:latin typeface="KG Primary Penmanship"/>
              </a:rPr>
              <a:t>nöron</a:t>
            </a:r>
            <a:r>
              <a:rPr lang="en-US" sz="3427" dirty="0">
                <a:solidFill>
                  <a:srgbClr val="000000"/>
                </a:solidFill>
                <a:latin typeface="KG Primary Penmanship"/>
              </a:rPr>
              <a:t> </a:t>
            </a:r>
            <a:r>
              <a:rPr lang="en-US" sz="3427" dirty="0" err="1">
                <a:solidFill>
                  <a:srgbClr val="000000"/>
                </a:solidFill>
                <a:latin typeface="KG Primary Penmanship"/>
              </a:rPr>
              <a:t>sayısı</a:t>
            </a:r>
            <a:r>
              <a:rPr lang="en-US" sz="3427" dirty="0">
                <a:solidFill>
                  <a:srgbClr val="000000"/>
                </a:solidFill>
                <a:latin typeface="KG Primary Penmanship"/>
              </a:rPr>
              <a:t> (</a:t>
            </a:r>
            <a:r>
              <a:rPr lang="en-US" sz="3427" dirty="0" err="1">
                <a:solidFill>
                  <a:srgbClr val="000000"/>
                </a:solidFill>
                <a:latin typeface="KG Primary Penmanship"/>
              </a:rPr>
              <a:t>hücre</a:t>
            </a:r>
            <a:r>
              <a:rPr lang="en-US" sz="3427" dirty="0">
                <a:solidFill>
                  <a:srgbClr val="000000"/>
                </a:solidFill>
                <a:latin typeface="KG Primary Penmanship"/>
              </a:rPr>
              <a:t>), bias (b) </a:t>
            </a:r>
            <a:r>
              <a:rPr lang="en-US" sz="3427" dirty="0" err="1">
                <a:solidFill>
                  <a:srgbClr val="000000"/>
                </a:solidFill>
                <a:latin typeface="KG Primary Penmanship"/>
              </a:rPr>
              <a:t>değerleri</a:t>
            </a:r>
            <a:r>
              <a:rPr lang="en-US" sz="3427" dirty="0">
                <a:solidFill>
                  <a:srgbClr val="000000"/>
                </a:solidFill>
                <a:latin typeface="KG Primary Penmanship"/>
              </a:rPr>
              <a:t> de </a:t>
            </a:r>
            <a:r>
              <a:rPr lang="en-US" sz="3427" dirty="0" err="1">
                <a:solidFill>
                  <a:srgbClr val="000000"/>
                </a:solidFill>
                <a:latin typeface="KG Primary Penmanship"/>
              </a:rPr>
              <a:t>gelecek</a:t>
            </a:r>
            <a:r>
              <a:rPr lang="en-US" sz="3427" dirty="0">
                <a:solidFill>
                  <a:srgbClr val="000000"/>
                </a:solidFill>
                <a:latin typeface="KG Primary Penmanship"/>
              </a:rPr>
              <a:t> </a:t>
            </a:r>
            <a:r>
              <a:rPr lang="en-US" sz="3427" dirty="0" err="1">
                <a:solidFill>
                  <a:srgbClr val="000000"/>
                </a:solidFill>
                <a:latin typeface="KG Primary Penmanship"/>
              </a:rPr>
              <a:t>katmandaki</a:t>
            </a:r>
            <a:r>
              <a:rPr lang="en-US" sz="3427" dirty="0">
                <a:solidFill>
                  <a:srgbClr val="000000"/>
                </a:solidFill>
                <a:latin typeface="KG Primary Penmanship"/>
              </a:rPr>
              <a:t> </a:t>
            </a:r>
            <a:r>
              <a:rPr lang="en-US" sz="3427" dirty="0" err="1">
                <a:solidFill>
                  <a:srgbClr val="000000"/>
                </a:solidFill>
                <a:latin typeface="KG Primary Penmanship"/>
              </a:rPr>
              <a:t>düğüm</a:t>
            </a:r>
            <a:r>
              <a:rPr lang="en-US" sz="3427" dirty="0">
                <a:solidFill>
                  <a:srgbClr val="000000"/>
                </a:solidFill>
                <a:latin typeface="KG Primary Penmanship"/>
              </a:rPr>
              <a:t> </a:t>
            </a:r>
            <a:r>
              <a:rPr lang="en-US" sz="3427" dirty="0" err="1">
                <a:solidFill>
                  <a:srgbClr val="000000"/>
                </a:solidFill>
                <a:latin typeface="KG Primary Penmanship"/>
              </a:rPr>
              <a:t>sayısı</a:t>
            </a:r>
            <a:r>
              <a:rPr lang="en-US" sz="3427" dirty="0">
                <a:solidFill>
                  <a:srgbClr val="000000"/>
                </a:solidFill>
                <a:latin typeface="KG Primary Penmanship"/>
              </a:rPr>
              <a:t> </a:t>
            </a:r>
            <a:r>
              <a:rPr lang="en-US" sz="3427" dirty="0" err="1">
                <a:solidFill>
                  <a:srgbClr val="000000"/>
                </a:solidFill>
                <a:latin typeface="KG Primary Penmanship"/>
              </a:rPr>
              <a:t>kadar</a:t>
            </a:r>
            <a:r>
              <a:rPr lang="en-US" sz="3427" dirty="0">
                <a:solidFill>
                  <a:srgbClr val="000000"/>
                </a:solidFill>
                <a:latin typeface="KG Primary Penmanship"/>
              </a:rPr>
              <a:t> </a:t>
            </a:r>
            <a:r>
              <a:rPr lang="en-US" sz="3427" dirty="0" err="1">
                <a:solidFill>
                  <a:srgbClr val="000000"/>
                </a:solidFill>
                <a:latin typeface="KG Primary Penmanship"/>
              </a:rPr>
              <a:t>olmalıdır</a:t>
            </a:r>
            <a:r>
              <a:rPr lang="en-US" sz="3427" dirty="0">
                <a:solidFill>
                  <a:srgbClr val="000000"/>
                </a:solidFill>
                <a:latin typeface="KG Primary Penmanship"/>
              </a:rPr>
              <a:t>. </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DB927"/>
        </a:solidFill>
        <a:effectLst/>
      </p:bgPr>
    </p:bg>
    <p:spTree>
      <p:nvGrpSpPr>
        <p:cNvPr id="1" name=""/>
        <p:cNvGrpSpPr/>
        <p:nvPr/>
      </p:nvGrpSpPr>
      <p:grpSpPr>
        <a:xfrm>
          <a:off x="0" y="0"/>
          <a:ext cx="0" cy="0"/>
          <a:chOff x="0" y="0"/>
          <a:chExt cx="0" cy="0"/>
        </a:xfrm>
      </p:grpSpPr>
      <p:grpSp>
        <p:nvGrpSpPr>
          <p:cNvPr id="2" name="Group 2"/>
          <p:cNvGrpSpPr/>
          <p:nvPr/>
        </p:nvGrpSpPr>
        <p:grpSpPr>
          <a:xfrm>
            <a:off x="470880" y="419670"/>
            <a:ext cx="17346239" cy="9447659"/>
            <a:chOff x="0" y="0"/>
            <a:chExt cx="4568557" cy="2488272"/>
          </a:xfrm>
        </p:grpSpPr>
        <p:sp>
          <p:nvSpPr>
            <p:cNvPr id="3" name="Freeform 3"/>
            <p:cNvSpPr/>
            <p:nvPr/>
          </p:nvSpPr>
          <p:spPr>
            <a:xfrm>
              <a:off x="0" y="0"/>
              <a:ext cx="4568557" cy="2488272"/>
            </a:xfrm>
            <a:custGeom>
              <a:avLst/>
              <a:gdLst/>
              <a:ahLst/>
              <a:cxnLst/>
              <a:rect l="l" t="t" r="r" b="b"/>
              <a:pathLst>
                <a:path w="4568557" h="2488272">
                  <a:moveTo>
                    <a:pt x="0" y="0"/>
                  </a:moveTo>
                  <a:lnTo>
                    <a:pt x="4568557" y="0"/>
                  </a:lnTo>
                  <a:lnTo>
                    <a:pt x="4568557" y="2488272"/>
                  </a:lnTo>
                  <a:lnTo>
                    <a:pt x="0" y="2488272"/>
                  </a:lnTo>
                  <a:close/>
                </a:path>
              </a:pathLst>
            </a:custGeom>
            <a:solidFill>
              <a:srgbClr val="FFFFFF"/>
            </a:solidFill>
          </p:spPr>
        </p:sp>
        <p:sp>
          <p:nvSpPr>
            <p:cNvPr id="4" name="TextBox 4"/>
            <p:cNvSpPr txBox="1"/>
            <p:nvPr/>
          </p:nvSpPr>
          <p:spPr>
            <a:xfrm>
              <a:off x="0" y="-38100"/>
              <a:ext cx="4568557" cy="2526372"/>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750327" y="5546743"/>
            <a:ext cx="5268724" cy="4116191"/>
          </a:xfrm>
          <a:custGeom>
            <a:avLst/>
            <a:gdLst/>
            <a:ahLst/>
            <a:cxnLst/>
            <a:rect l="l" t="t" r="r" b="b"/>
            <a:pathLst>
              <a:path w="5268724" h="4116191">
                <a:moveTo>
                  <a:pt x="0" y="0"/>
                </a:moveTo>
                <a:lnTo>
                  <a:pt x="5268725" y="0"/>
                </a:lnTo>
                <a:lnTo>
                  <a:pt x="5268725" y="4116191"/>
                </a:lnTo>
                <a:lnTo>
                  <a:pt x="0" y="411619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6" name="Group 6"/>
          <p:cNvGrpSpPr/>
          <p:nvPr/>
        </p:nvGrpSpPr>
        <p:grpSpPr>
          <a:xfrm>
            <a:off x="8829265" y="1217086"/>
            <a:ext cx="8044070" cy="7818703"/>
            <a:chOff x="0" y="0"/>
            <a:chExt cx="1227417" cy="1193030"/>
          </a:xfrm>
        </p:grpSpPr>
        <p:sp>
          <p:nvSpPr>
            <p:cNvPr id="7" name="Freeform 7"/>
            <p:cNvSpPr/>
            <p:nvPr/>
          </p:nvSpPr>
          <p:spPr>
            <a:xfrm>
              <a:off x="0" y="0"/>
              <a:ext cx="1227417" cy="1193030"/>
            </a:xfrm>
            <a:custGeom>
              <a:avLst/>
              <a:gdLst/>
              <a:ahLst/>
              <a:cxnLst/>
              <a:rect l="l" t="t" r="r" b="b"/>
              <a:pathLst>
                <a:path w="1227417" h="1193030">
                  <a:moveTo>
                    <a:pt x="59671" y="0"/>
                  </a:moveTo>
                  <a:lnTo>
                    <a:pt x="1167746" y="0"/>
                  </a:lnTo>
                  <a:cubicBezTo>
                    <a:pt x="1183572" y="0"/>
                    <a:pt x="1198750" y="6287"/>
                    <a:pt x="1209940" y="17477"/>
                  </a:cubicBezTo>
                  <a:cubicBezTo>
                    <a:pt x="1221131" y="28668"/>
                    <a:pt x="1227417" y="43845"/>
                    <a:pt x="1227417" y="59671"/>
                  </a:cubicBezTo>
                  <a:lnTo>
                    <a:pt x="1227417" y="1133358"/>
                  </a:lnTo>
                  <a:cubicBezTo>
                    <a:pt x="1227417" y="1166314"/>
                    <a:pt x="1200702" y="1193030"/>
                    <a:pt x="1167746" y="1193030"/>
                  </a:cubicBezTo>
                  <a:lnTo>
                    <a:pt x="59671" y="1193030"/>
                  </a:lnTo>
                  <a:cubicBezTo>
                    <a:pt x="43845" y="1193030"/>
                    <a:pt x="28668" y="1186743"/>
                    <a:pt x="17477" y="1175552"/>
                  </a:cubicBezTo>
                  <a:cubicBezTo>
                    <a:pt x="6287" y="1164362"/>
                    <a:pt x="0" y="1149184"/>
                    <a:pt x="0" y="1133358"/>
                  </a:cubicBezTo>
                  <a:lnTo>
                    <a:pt x="0" y="59671"/>
                  </a:lnTo>
                  <a:cubicBezTo>
                    <a:pt x="0" y="43845"/>
                    <a:pt x="6287" y="28668"/>
                    <a:pt x="17477" y="17477"/>
                  </a:cubicBezTo>
                  <a:cubicBezTo>
                    <a:pt x="28668" y="6287"/>
                    <a:pt x="43845" y="0"/>
                    <a:pt x="59671" y="0"/>
                  </a:cubicBezTo>
                  <a:close/>
                </a:path>
              </a:pathLst>
            </a:custGeom>
            <a:solidFill>
              <a:srgbClr val="FFDA89"/>
            </a:solidFill>
          </p:spPr>
        </p:sp>
        <p:sp>
          <p:nvSpPr>
            <p:cNvPr id="8" name="TextBox 8"/>
            <p:cNvSpPr txBox="1"/>
            <p:nvPr/>
          </p:nvSpPr>
          <p:spPr>
            <a:xfrm>
              <a:off x="0" y="-38100"/>
              <a:ext cx="1227417" cy="1231130"/>
            </a:xfrm>
            <a:prstGeom prst="rect">
              <a:avLst/>
            </a:prstGeom>
          </p:spPr>
          <p:txBody>
            <a:bodyPr lIns="50800" tIns="50800" rIns="50800" bIns="50800" rtlCol="0" anchor="ctr"/>
            <a:lstStyle/>
            <a:p>
              <a:pPr algn="ctr">
                <a:lnSpc>
                  <a:spcPts val="2659"/>
                </a:lnSpc>
              </a:pPr>
              <a:endParaRPr/>
            </a:p>
          </p:txBody>
        </p:sp>
      </p:grpSp>
      <p:sp>
        <p:nvSpPr>
          <p:cNvPr id="9" name="Freeform 9"/>
          <p:cNvSpPr/>
          <p:nvPr/>
        </p:nvSpPr>
        <p:spPr>
          <a:xfrm>
            <a:off x="894211" y="885760"/>
            <a:ext cx="2490479" cy="2490479"/>
          </a:xfrm>
          <a:custGeom>
            <a:avLst/>
            <a:gdLst/>
            <a:ahLst/>
            <a:cxnLst/>
            <a:rect l="l" t="t" r="r" b="b"/>
            <a:pathLst>
              <a:path w="2490479" h="2490479">
                <a:moveTo>
                  <a:pt x="0" y="0"/>
                </a:moveTo>
                <a:lnTo>
                  <a:pt x="2490478" y="0"/>
                </a:lnTo>
                <a:lnTo>
                  <a:pt x="2490478" y="2490478"/>
                </a:lnTo>
                <a:lnTo>
                  <a:pt x="0" y="249047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0" name="Freeform 10"/>
          <p:cNvSpPr/>
          <p:nvPr/>
        </p:nvSpPr>
        <p:spPr>
          <a:xfrm>
            <a:off x="750327" y="3554383"/>
            <a:ext cx="7755165" cy="3846644"/>
          </a:xfrm>
          <a:custGeom>
            <a:avLst/>
            <a:gdLst/>
            <a:ahLst/>
            <a:cxnLst/>
            <a:rect l="l" t="t" r="r" b="b"/>
            <a:pathLst>
              <a:path w="7755165" h="3846644">
                <a:moveTo>
                  <a:pt x="0" y="0"/>
                </a:moveTo>
                <a:lnTo>
                  <a:pt x="7755165" y="0"/>
                </a:lnTo>
                <a:lnTo>
                  <a:pt x="7755165" y="3846644"/>
                </a:lnTo>
                <a:lnTo>
                  <a:pt x="0" y="3846644"/>
                </a:lnTo>
                <a:lnTo>
                  <a:pt x="0" y="0"/>
                </a:lnTo>
                <a:close/>
              </a:path>
            </a:pathLst>
          </a:custGeom>
          <a:blipFill>
            <a:blip r:embed="rId6"/>
            <a:stretch>
              <a:fillRect/>
            </a:stretch>
          </a:blipFill>
        </p:spPr>
      </p:sp>
      <p:sp>
        <p:nvSpPr>
          <p:cNvPr id="11" name="TextBox 11"/>
          <p:cNvSpPr txBox="1"/>
          <p:nvPr/>
        </p:nvSpPr>
        <p:spPr>
          <a:xfrm>
            <a:off x="9749378" y="2041486"/>
            <a:ext cx="6203844" cy="1334752"/>
          </a:xfrm>
          <a:prstGeom prst="rect">
            <a:avLst/>
          </a:prstGeom>
        </p:spPr>
        <p:txBody>
          <a:bodyPr lIns="0" tIns="0" rIns="0" bIns="0" rtlCol="0" anchor="t">
            <a:spAutoFit/>
          </a:bodyPr>
          <a:lstStyle/>
          <a:p>
            <a:pPr algn="ctr">
              <a:lnSpc>
                <a:spcPts val="5279"/>
              </a:lnSpc>
            </a:pPr>
            <a:r>
              <a:rPr lang="en-US" sz="3771">
                <a:solidFill>
                  <a:srgbClr val="000000"/>
                </a:solidFill>
                <a:latin typeface="Arimo Bold"/>
              </a:rPr>
              <a:t>Yapay Sinir Ağlarında Aktivasyon Fonksiyonları </a:t>
            </a:r>
          </a:p>
        </p:txBody>
      </p:sp>
      <p:sp>
        <p:nvSpPr>
          <p:cNvPr id="12" name="TextBox 12"/>
          <p:cNvSpPr txBox="1"/>
          <p:nvPr/>
        </p:nvSpPr>
        <p:spPr>
          <a:xfrm>
            <a:off x="9403610" y="4422977"/>
            <a:ext cx="6895380" cy="2195181"/>
          </a:xfrm>
          <a:prstGeom prst="rect">
            <a:avLst/>
          </a:prstGeom>
        </p:spPr>
        <p:txBody>
          <a:bodyPr lIns="0" tIns="0" rIns="0" bIns="0" rtlCol="0" anchor="t">
            <a:spAutoFit/>
          </a:bodyPr>
          <a:lstStyle/>
          <a:p>
            <a:pPr algn="l">
              <a:lnSpc>
                <a:spcPts val="4299"/>
              </a:lnSpc>
            </a:pPr>
            <a:r>
              <a:rPr lang="en-US" sz="4299">
                <a:solidFill>
                  <a:srgbClr val="000000"/>
                </a:solidFill>
                <a:latin typeface="KG Primary Penmanship"/>
              </a:rPr>
              <a:t>Yapay sinir ağı modelinde regresyon veya sınıflandırma probleminin çözümü için kurulan modelde farklı aktivasyon fonksiyonları kullanılabilir</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DB927"/>
        </a:solidFill>
        <a:effectLst/>
      </p:bgPr>
    </p:bg>
    <p:spTree>
      <p:nvGrpSpPr>
        <p:cNvPr id="1" name=""/>
        <p:cNvGrpSpPr/>
        <p:nvPr/>
      </p:nvGrpSpPr>
      <p:grpSpPr>
        <a:xfrm>
          <a:off x="0" y="0"/>
          <a:ext cx="0" cy="0"/>
          <a:chOff x="0" y="0"/>
          <a:chExt cx="0" cy="0"/>
        </a:xfrm>
      </p:grpSpPr>
      <p:grpSp>
        <p:nvGrpSpPr>
          <p:cNvPr id="2" name="Group 2"/>
          <p:cNvGrpSpPr/>
          <p:nvPr/>
        </p:nvGrpSpPr>
        <p:grpSpPr>
          <a:xfrm>
            <a:off x="470880" y="419670"/>
            <a:ext cx="17346239" cy="9447659"/>
            <a:chOff x="0" y="0"/>
            <a:chExt cx="4568557" cy="2488272"/>
          </a:xfrm>
        </p:grpSpPr>
        <p:sp>
          <p:nvSpPr>
            <p:cNvPr id="3" name="Freeform 3"/>
            <p:cNvSpPr/>
            <p:nvPr/>
          </p:nvSpPr>
          <p:spPr>
            <a:xfrm>
              <a:off x="0" y="0"/>
              <a:ext cx="4568557" cy="2488272"/>
            </a:xfrm>
            <a:custGeom>
              <a:avLst/>
              <a:gdLst/>
              <a:ahLst/>
              <a:cxnLst/>
              <a:rect l="l" t="t" r="r" b="b"/>
              <a:pathLst>
                <a:path w="4568557" h="2488272">
                  <a:moveTo>
                    <a:pt x="0" y="0"/>
                  </a:moveTo>
                  <a:lnTo>
                    <a:pt x="4568557" y="0"/>
                  </a:lnTo>
                  <a:lnTo>
                    <a:pt x="4568557" y="2488272"/>
                  </a:lnTo>
                  <a:lnTo>
                    <a:pt x="0" y="2488272"/>
                  </a:lnTo>
                  <a:close/>
                </a:path>
              </a:pathLst>
            </a:custGeom>
            <a:solidFill>
              <a:srgbClr val="FFFFFF"/>
            </a:solidFill>
          </p:spPr>
        </p:sp>
        <p:sp>
          <p:nvSpPr>
            <p:cNvPr id="4" name="TextBox 4"/>
            <p:cNvSpPr txBox="1"/>
            <p:nvPr/>
          </p:nvSpPr>
          <p:spPr>
            <a:xfrm>
              <a:off x="0" y="-38100"/>
              <a:ext cx="4568557" cy="2526372"/>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1370523" y="6398706"/>
            <a:ext cx="3375467" cy="2637083"/>
          </a:xfrm>
          <a:custGeom>
            <a:avLst/>
            <a:gdLst/>
            <a:ahLst/>
            <a:cxnLst/>
            <a:rect l="l" t="t" r="r" b="b"/>
            <a:pathLst>
              <a:path w="3375467" h="2637083">
                <a:moveTo>
                  <a:pt x="0" y="0"/>
                </a:moveTo>
                <a:lnTo>
                  <a:pt x="3375466" y="0"/>
                </a:lnTo>
                <a:lnTo>
                  <a:pt x="3375466" y="2637083"/>
                </a:lnTo>
                <a:lnTo>
                  <a:pt x="0" y="263708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6" name="Group 6"/>
          <p:cNvGrpSpPr/>
          <p:nvPr/>
        </p:nvGrpSpPr>
        <p:grpSpPr>
          <a:xfrm>
            <a:off x="8829265" y="1217086"/>
            <a:ext cx="8044070" cy="7818703"/>
            <a:chOff x="0" y="0"/>
            <a:chExt cx="1227417" cy="1193030"/>
          </a:xfrm>
        </p:grpSpPr>
        <p:sp>
          <p:nvSpPr>
            <p:cNvPr id="7" name="Freeform 7"/>
            <p:cNvSpPr/>
            <p:nvPr/>
          </p:nvSpPr>
          <p:spPr>
            <a:xfrm>
              <a:off x="0" y="0"/>
              <a:ext cx="1227417" cy="1193030"/>
            </a:xfrm>
            <a:custGeom>
              <a:avLst/>
              <a:gdLst/>
              <a:ahLst/>
              <a:cxnLst/>
              <a:rect l="l" t="t" r="r" b="b"/>
              <a:pathLst>
                <a:path w="1227417" h="1193030">
                  <a:moveTo>
                    <a:pt x="59671" y="0"/>
                  </a:moveTo>
                  <a:lnTo>
                    <a:pt x="1167746" y="0"/>
                  </a:lnTo>
                  <a:cubicBezTo>
                    <a:pt x="1183572" y="0"/>
                    <a:pt x="1198750" y="6287"/>
                    <a:pt x="1209940" y="17477"/>
                  </a:cubicBezTo>
                  <a:cubicBezTo>
                    <a:pt x="1221131" y="28668"/>
                    <a:pt x="1227417" y="43845"/>
                    <a:pt x="1227417" y="59671"/>
                  </a:cubicBezTo>
                  <a:lnTo>
                    <a:pt x="1227417" y="1133358"/>
                  </a:lnTo>
                  <a:cubicBezTo>
                    <a:pt x="1227417" y="1166314"/>
                    <a:pt x="1200702" y="1193030"/>
                    <a:pt x="1167746" y="1193030"/>
                  </a:cubicBezTo>
                  <a:lnTo>
                    <a:pt x="59671" y="1193030"/>
                  </a:lnTo>
                  <a:cubicBezTo>
                    <a:pt x="43845" y="1193030"/>
                    <a:pt x="28668" y="1186743"/>
                    <a:pt x="17477" y="1175552"/>
                  </a:cubicBezTo>
                  <a:cubicBezTo>
                    <a:pt x="6287" y="1164362"/>
                    <a:pt x="0" y="1149184"/>
                    <a:pt x="0" y="1133358"/>
                  </a:cubicBezTo>
                  <a:lnTo>
                    <a:pt x="0" y="59671"/>
                  </a:lnTo>
                  <a:cubicBezTo>
                    <a:pt x="0" y="43845"/>
                    <a:pt x="6287" y="28668"/>
                    <a:pt x="17477" y="17477"/>
                  </a:cubicBezTo>
                  <a:cubicBezTo>
                    <a:pt x="28668" y="6287"/>
                    <a:pt x="43845" y="0"/>
                    <a:pt x="59671" y="0"/>
                  </a:cubicBezTo>
                  <a:close/>
                </a:path>
              </a:pathLst>
            </a:custGeom>
            <a:solidFill>
              <a:srgbClr val="FFDA89"/>
            </a:solidFill>
          </p:spPr>
        </p:sp>
        <p:sp>
          <p:nvSpPr>
            <p:cNvPr id="8" name="TextBox 8"/>
            <p:cNvSpPr txBox="1"/>
            <p:nvPr/>
          </p:nvSpPr>
          <p:spPr>
            <a:xfrm>
              <a:off x="0" y="-38100"/>
              <a:ext cx="1227417" cy="1231130"/>
            </a:xfrm>
            <a:prstGeom prst="rect">
              <a:avLst/>
            </a:prstGeom>
          </p:spPr>
          <p:txBody>
            <a:bodyPr lIns="50800" tIns="50800" rIns="50800" bIns="50800" rtlCol="0" anchor="ctr"/>
            <a:lstStyle/>
            <a:p>
              <a:pPr algn="ctr">
                <a:lnSpc>
                  <a:spcPts val="2659"/>
                </a:lnSpc>
              </a:pPr>
              <a:endParaRPr/>
            </a:p>
          </p:txBody>
        </p:sp>
      </p:grpSp>
      <p:sp>
        <p:nvSpPr>
          <p:cNvPr id="9" name="Freeform 9"/>
          <p:cNvSpPr/>
          <p:nvPr/>
        </p:nvSpPr>
        <p:spPr>
          <a:xfrm>
            <a:off x="1028700" y="1041992"/>
            <a:ext cx="1666602" cy="1666602"/>
          </a:xfrm>
          <a:custGeom>
            <a:avLst/>
            <a:gdLst/>
            <a:ahLst/>
            <a:cxnLst/>
            <a:rect l="l" t="t" r="r" b="b"/>
            <a:pathLst>
              <a:path w="1666602" h="1666602">
                <a:moveTo>
                  <a:pt x="0" y="0"/>
                </a:moveTo>
                <a:lnTo>
                  <a:pt x="1666602" y="0"/>
                </a:lnTo>
                <a:lnTo>
                  <a:pt x="1666602" y="1666601"/>
                </a:lnTo>
                <a:lnTo>
                  <a:pt x="0" y="166660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0" name="Freeform 10"/>
          <p:cNvSpPr/>
          <p:nvPr/>
        </p:nvSpPr>
        <p:spPr>
          <a:xfrm>
            <a:off x="6377233" y="1160554"/>
            <a:ext cx="1952364" cy="1952364"/>
          </a:xfrm>
          <a:custGeom>
            <a:avLst/>
            <a:gdLst/>
            <a:ahLst/>
            <a:cxnLst/>
            <a:rect l="l" t="t" r="r" b="b"/>
            <a:pathLst>
              <a:path w="1952364" h="1952364">
                <a:moveTo>
                  <a:pt x="0" y="0"/>
                </a:moveTo>
                <a:lnTo>
                  <a:pt x="1952364" y="0"/>
                </a:lnTo>
                <a:lnTo>
                  <a:pt x="1952364" y="1952364"/>
                </a:lnTo>
                <a:lnTo>
                  <a:pt x="0" y="195236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1" name="Freeform 11"/>
          <p:cNvSpPr/>
          <p:nvPr/>
        </p:nvSpPr>
        <p:spPr>
          <a:xfrm rot="-425521">
            <a:off x="3599327" y="8030845"/>
            <a:ext cx="2893557" cy="1218911"/>
          </a:xfrm>
          <a:custGeom>
            <a:avLst/>
            <a:gdLst/>
            <a:ahLst/>
            <a:cxnLst/>
            <a:rect l="l" t="t" r="r" b="b"/>
            <a:pathLst>
              <a:path w="2893557" h="1218911">
                <a:moveTo>
                  <a:pt x="0" y="0"/>
                </a:moveTo>
                <a:lnTo>
                  <a:pt x="2893557" y="0"/>
                </a:lnTo>
                <a:lnTo>
                  <a:pt x="2893557" y="1218911"/>
                </a:lnTo>
                <a:lnTo>
                  <a:pt x="0" y="121891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2" name="TextBox 12"/>
          <p:cNvSpPr txBox="1"/>
          <p:nvPr/>
        </p:nvSpPr>
        <p:spPr>
          <a:xfrm>
            <a:off x="9749378" y="1780042"/>
            <a:ext cx="6203844" cy="667108"/>
          </a:xfrm>
          <a:prstGeom prst="rect">
            <a:avLst/>
          </a:prstGeom>
        </p:spPr>
        <p:txBody>
          <a:bodyPr lIns="0" tIns="0" rIns="0" bIns="0" rtlCol="0" anchor="t">
            <a:spAutoFit/>
          </a:bodyPr>
          <a:lstStyle/>
          <a:p>
            <a:pPr algn="ctr">
              <a:lnSpc>
                <a:spcPts val="5279"/>
              </a:lnSpc>
            </a:pPr>
            <a:r>
              <a:rPr lang="en-US" sz="3771">
                <a:solidFill>
                  <a:srgbClr val="000000"/>
                </a:solidFill>
                <a:latin typeface="Arimo Bold"/>
              </a:rPr>
              <a:t>Sigmoid Fonksiyonu </a:t>
            </a:r>
          </a:p>
        </p:txBody>
      </p:sp>
      <p:sp>
        <p:nvSpPr>
          <p:cNvPr id="13" name="TextBox 13"/>
          <p:cNvSpPr txBox="1"/>
          <p:nvPr/>
        </p:nvSpPr>
        <p:spPr>
          <a:xfrm>
            <a:off x="9038964" y="2784793"/>
            <a:ext cx="7624672" cy="5905046"/>
          </a:xfrm>
          <a:prstGeom prst="rect">
            <a:avLst/>
          </a:prstGeom>
        </p:spPr>
        <p:txBody>
          <a:bodyPr lIns="0" tIns="0" rIns="0" bIns="0" rtlCol="0" anchor="t">
            <a:spAutoFit/>
          </a:bodyPr>
          <a:lstStyle/>
          <a:p>
            <a:pPr marL="1008513" lvl="1" indent="-504257" algn="l">
              <a:lnSpc>
                <a:spcPts val="4671"/>
              </a:lnSpc>
              <a:buFont typeface="Arial"/>
              <a:buChar char="•"/>
            </a:pPr>
            <a:r>
              <a:rPr lang="en-US" sz="4671">
                <a:solidFill>
                  <a:srgbClr val="000000"/>
                </a:solidFill>
                <a:latin typeface="KG Primary Penmanship"/>
              </a:rPr>
              <a:t>YSA modellerinde sıklıkla kullanılan aktivasyon fonksiyonlarından birisi de Sigmoid fonksiyonudur. Sigmoid fonksiyonu [0,1] arasında değerler alabilen ve sınıflandırma problemlerinde kullanılan bir fonksiyondur. Bu fonksiyon, modelden elde edilen sonucun hangi sınıfa ait olduğunu öğrenen, olasılıksal bir değer üretir. </a:t>
            </a:r>
          </a:p>
        </p:txBody>
      </p:sp>
      <p:sp>
        <p:nvSpPr>
          <p:cNvPr id="14" name="Freeform 14"/>
          <p:cNvSpPr/>
          <p:nvPr/>
        </p:nvSpPr>
        <p:spPr>
          <a:xfrm>
            <a:off x="1758839" y="3427501"/>
            <a:ext cx="5974301" cy="4114800"/>
          </a:xfrm>
          <a:custGeom>
            <a:avLst/>
            <a:gdLst/>
            <a:ahLst/>
            <a:cxnLst/>
            <a:rect l="l" t="t" r="r" b="b"/>
            <a:pathLst>
              <a:path w="5974301" h="4114800">
                <a:moveTo>
                  <a:pt x="0" y="0"/>
                </a:moveTo>
                <a:lnTo>
                  <a:pt x="5974301" y="0"/>
                </a:lnTo>
                <a:lnTo>
                  <a:pt x="5974301"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DB927"/>
        </a:solidFill>
        <a:effectLst/>
      </p:bgPr>
    </p:bg>
    <p:spTree>
      <p:nvGrpSpPr>
        <p:cNvPr id="1" name=""/>
        <p:cNvGrpSpPr/>
        <p:nvPr/>
      </p:nvGrpSpPr>
      <p:grpSpPr>
        <a:xfrm>
          <a:off x="0" y="0"/>
          <a:ext cx="0" cy="0"/>
          <a:chOff x="0" y="0"/>
          <a:chExt cx="0" cy="0"/>
        </a:xfrm>
      </p:grpSpPr>
      <p:grpSp>
        <p:nvGrpSpPr>
          <p:cNvPr id="2" name="Group 2"/>
          <p:cNvGrpSpPr/>
          <p:nvPr/>
        </p:nvGrpSpPr>
        <p:grpSpPr>
          <a:xfrm>
            <a:off x="470880" y="419670"/>
            <a:ext cx="17346239" cy="9447659"/>
            <a:chOff x="0" y="0"/>
            <a:chExt cx="4568557" cy="2488272"/>
          </a:xfrm>
        </p:grpSpPr>
        <p:sp>
          <p:nvSpPr>
            <p:cNvPr id="3" name="Freeform 3"/>
            <p:cNvSpPr/>
            <p:nvPr/>
          </p:nvSpPr>
          <p:spPr>
            <a:xfrm>
              <a:off x="0" y="0"/>
              <a:ext cx="4568557" cy="2488272"/>
            </a:xfrm>
            <a:custGeom>
              <a:avLst/>
              <a:gdLst/>
              <a:ahLst/>
              <a:cxnLst/>
              <a:rect l="l" t="t" r="r" b="b"/>
              <a:pathLst>
                <a:path w="4568557" h="2488272">
                  <a:moveTo>
                    <a:pt x="0" y="0"/>
                  </a:moveTo>
                  <a:lnTo>
                    <a:pt x="4568557" y="0"/>
                  </a:lnTo>
                  <a:lnTo>
                    <a:pt x="4568557" y="2488272"/>
                  </a:lnTo>
                  <a:lnTo>
                    <a:pt x="0" y="2488272"/>
                  </a:lnTo>
                  <a:close/>
                </a:path>
              </a:pathLst>
            </a:custGeom>
            <a:solidFill>
              <a:srgbClr val="FFFFFF"/>
            </a:solidFill>
          </p:spPr>
        </p:sp>
        <p:sp>
          <p:nvSpPr>
            <p:cNvPr id="4" name="TextBox 4"/>
            <p:cNvSpPr txBox="1"/>
            <p:nvPr/>
          </p:nvSpPr>
          <p:spPr>
            <a:xfrm>
              <a:off x="0" y="-38100"/>
              <a:ext cx="4568557" cy="2526372"/>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1370523" y="6398706"/>
            <a:ext cx="3375467" cy="2637083"/>
          </a:xfrm>
          <a:custGeom>
            <a:avLst/>
            <a:gdLst/>
            <a:ahLst/>
            <a:cxnLst/>
            <a:rect l="l" t="t" r="r" b="b"/>
            <a:pathLst>
              <a:path w="3375467" h="2637083">
                <a:moveTo>
                  <a:pt x="0" y="0"/>
                </a:moveTo>
                <a:lnTo>
                  <a:pt x="3375466" y="0"/>
                </a:lnTo>
                <a:lnTo>
                  <a:pt x="3375466" y="2637083"/>
                </a:lnTo>
                <a:lnTo>
                  <a:pt x="0" y="263708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6" name="Group 6"/>
          <p:cNvGrpSpPr/>
          <p:nvPr/>
        </p:nvGrpSpPr>
        <p:grpSpPr>
          <a:xfrm>
            <a:off x="8829265" y="1217086"/>
            <a:ext cx="8044070" cy="7818703"/>
            <a:chOff x="0" y="0"/>
            <a:chExt cx="1227417" cy="1193030"/>
          </a:xfrm>
        </p:grpSpPr>
        <p:sp>
          <p:nvSpPr>
            <p:cNvPr id="7" name="Freeform 7"/>
            <p:cNvSpPr/>
            <p:nvPr/>
          </p:nvSpPr>
          <p:spPr>
            <a:xfrm>
              <a:off x="0" y="0"/>
              <a:ext cx="1227417" cy="1193030"/>
            </a:xfrm>
            <a:custGeom>
              <a:avLst/>
              <a:gdLst/>
              <a:ahLst/>
              <a:cxnLst/>
              <a:rect l="l" t="t" r="r" b="b"/>
              <a:pathLst>
                <a:path w="1227417" h="1193030">
                  <a:moveTo>
                    <a:pt x="59671" y="0"/>
                  </a:moveTo>
                  <a:lnTo>
                    <a:pt x="1167746" y="0"/>
                  </a:lnTo>
                  <a:cubicBezTo>
                    <a:pt x="1183572" y="0"/>
                    <a:pt x="1198750" y="6287"/>
                    <a:pt x="1209940" y="17477"/>
                  </a:cubicBezTo>
                  <a:cubicBezTo>
                    <a:pt x="1221131" y="28668"/>
                    <a:pt x="1227417" y="43845"/>
                    <a:pt x="1227417" y="59671"/>
                  </a:cubicBezTo>
                  <a:lnTo>
                    <a:pt x="1227417" y="1133358"/>
                  </a:lnTo>
                  <a:cubicBezTo>
                    <a:pt x="1227417" y="1166314"/>
                    <a:pt x="1200702" y="1193030"/>
                    <a:pt x="1167746" y="1193030"/>
                  </a:cubicBezTo>
                  <a:lnTo>
                    <a:pt x="59671" y="1193030"/>
                  </a:lnTo>
                  <a:cubicBezTo>
                    <a:pt x="43845" y="1193030"/>
                    <a:pt x="28668" y="1186743"/>
                    <a:pt x="17477" y="1175552"/>
                  </a:cubicBezTo>
                  <a:cubicBezTo>
                    <a:pt x="6287" y="1164362"/>
                    <a:pt x="0" y="1149184"/>
                    <a:pt x="0" y="1133358"/>
                  </a:cubicBezTo>
                  <a:lnTo>
                    <a:pt x="0" y="59671"/>
                  </a:lnTo>
                  <a:cubicBezTo>
                    <a:pt x="0" y="43845"/>
                    <a:pt x="6287" y="28668"/>
                    <a:pt x="17477" y="17477"/>
                  </a:cubicBezTo>
                  <a:cubicBezTo>
                    <a:pt x="28668" y="6287"/>
                    <a:pt x="43845" y="0"/>
                    <a:pt x="59671" y="0"/>
                  </a:cubicBezTo>
                  <a:close/>
                </a:path>
              </a:pathLst>
            </a:custGeom>
            <a:solidFill>
              <a:srgbClr val="FFDA89"/>
            </a:solidFill>
          </p:spPr>
        </p:sp>
        <p:sp>
          <p:nvSpPr>
            <p:cNvPr id="8" name="TextBox 8"/>
            <p:cNvSpPr txBox="1"/>
            <p:nvPr/>
          </p:nvSpPr>
          <p:spPr>
            <a:xfrm>
              <a:off x="0" y="-38100"/>
              <a:ext cx="1227417" cy="1231130"/>
            </a:xfrm>
            <a:prstGeom prst="rect">
              <a:avLst/>
            </a:prstGeom>
          </p:spPr>
          <p:txBody>
            <a:bodyPr lIns="50800" tIns="50800" rIns="50800" bIns="50800" rtlCol="0" anchor="ctr"/>
            <a:lstStyle/>
            <a:p>
              <a:pPr algn="ctr">
                <a:lnSpc>
                  <a:spcPts val="2659"/>
                </a:lnSpc>
              </a:pPr>
              <a:endParaRPr/>
            </a:p>
          </p:txBody>
        </p:sp>
      </p:grpSp>
      <p:sp>
        <p:nvSpPr>
          <p:cNvPr id="9" name="Freeform 9"/>
          <p:cNvSpPr/>
          <p:nvPr/>
        </p:nvSpPr>
        <p:spPr>
          <a:xfrm>
            <a:off x="1028700" y="1041992"/>
            <a:ext cx="1666602" cy="1666602"/>
          </a:xfrm>
          <a:custGeom>
            <a:avLst/>
            <a:gdLst/>
            <a:ahLst/>
            <a:cxnLst/>
            <a:rect l="l" t="t" r="r" b="b"/>
            <a:pathLst>
              <a:path w="1666602" h="1666602">
                <a:moveTo>
                  <a:pt x="0" y="0"/>
                </a:moveTo>
                <a:lnTo>
                  <a:pt x="1666602" y="0"/>
                </a:lnTo>
                <a:lnTo>
                  <a:pt x="1666602" y="1666601"/>
                </a:lnTo>
                <a:lnTo>
                  <a:pt x="0" y="166660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0" name="Freeform 10"/>
          <p:cNvSpPr/>
          <p:nvPr/>
        </p:nvSpPr>
        <p:spPr>
          <a:xfrm>
            <a:off x="6377233" y="1160554"/>
            <a:ext cx="1952364" cy="1952364"/>
          </a:xfrm>
          <a:custGeom>
            <a:avLst/>
            <a:gdLst/>
            <a:ahLst/>
            <a:cxnLst/>
            <a:rect l="l" t="t" r="r" b="b"/>
            <a:pathLst>
              <a:path w="1952364" h="1952364">
                <a:moveTo>
                  <a:pt x="0" y="0"/>
                </a:moveTo>
                <a:lnTo>
                  <a:pt x="1952364" y="0"/>
                </a:lnTo>
                <a:lnTo>
                  <a:pt x="1952364" y="1952364"/>
                </a:lnTo>
                <a:lnTo>
                  <a:pt x="0" y="195236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1" name="Freeform 11"/>
          <p:cNvSpPr/>
          <p:nvPr/>
        </p:nvSpPr>
        <p:spPr>
          <a:xfrm rot="-425521">
            <a:off x="3599327" y="8030845"/>
            <a:ext cx="2893557" cy="1218911"/>
          </a:xfrm>
          <a:custGeom>
            <a:avLst/>
            <a:gdLst/>
            <a:ahLst/>
            <a:cxnLst/>
            <a:rect l="l" t="t" r="r" b="b"/>
            <a:pathLst>
              <a:path w="2893557" h="1218911">
                <a:moveTo>
                  <a:pt x="0" y="0"/>
                </a:moveTo>
                <a:lnTo>
                  <a:pt x="2893557" y="0"/>
                </a:lnTo>
                <a:lnTo>
                  <a:pt x="2893557" y="1218911"/>
                </a:lnTo>
                <a:lnTo>
                  <a:pt x="0" y="121891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2" name="Freeform 12"/>
          <p:cNvSpPr/>
          <p:nvPr/>
        </p:nvSpPr>
        <p:spPr>
          <a:xfrm>
            <a:off x="2263338" y="2708593"/>
            <a:ext cx="4965303" cy="5060182"/>
          </a:xfrm>
          <a:custGeom>
            <a:avLst/>
            <a:gdLst/>
            <a:ahLst/>
            <a:cxnLst/>
            <a:rect l="l" t="t" r="r" b="b"/>
            <a:pathLst>
              <a:path w="4965303" h="5060182">
                <a:moveTo>
                  <a:pt x="0" y="0"/>
                </a:moveTo>
                <a:lnTo>
                  <a:pt x="4965303" y="0"/>
                </a:lnTo>
                <a:lnTo>
                  <a:pt x="4965303" y="5060182"/>
                </a:lnTo>
                <a:lnTo>
                  <a:pt x="0" y="5060182"/>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3" name="Freeform 13"/>
          <p:cNvSpPr/>
          <p:nvPr/>
        </p:nvSpPr>
        <p:spPr>
          <a:xfrm>
            <a:off x="1028700" y="3245314"/>
            <a:ext cx="1547980" cy="890089"/>
          </a:xfrm>
          <a:custGeom>
            <a:avLst/>
            <a:gdLst/>
            <a:ahLst/>
            <a:cxnLst/>
            <a:rect l="l" t="t" r="r" b="b"/>
            <a:pathLst>
              <a:path w="1547980" h="890089">
                <a:moveTo>
                  <a:pt x="0" y="0"/>
                </a:moveTo>
                <a:lnTo>
                  <a:pt x="1547980" y="0"/>
                </a:lnTo>
                <a:lnTo>
                  <a:pt x="1547980" y="890088"/>
                </a:lnTo>
                <a:lnTo>
                  <a:pt x="0" y="890088"/>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14" name="TextBox 14"/>
          <p:cNvSpPr txBox="1"/>
          <p:nvPr/>
        </p:nvSpPr>
        <p:spPr>
          <a:xfrm>
            <a:off x="9749378" y="1780042"/>
            <a:ext cx="6203844" cy="1334752"/>
          </a:xfrm>
          <a:prstGeom prst="rect">
            <a:avLst/>
          </a:prstGeom>
        </p:spPr>
        <p:txBody>
          <a:bodyPr lIns="0" tIns="0" rIns="0" bIns="0" rtlCol="0" anchor="t">
            <a:spAutoFit/>
          </a:bodyPr>
          <a:lstStyle/>
          <a:p>
            <a:pPr algn="ctr">
              <a:lnSpc>
                <a:spcPts val="5279"/>
              </a:lnSpc>
            </a:pPr>
            <a:r>
              <a:rPr lang="en-US" sz="3771">
                <a:solidFill>
                  <a:srgbClr val="000000"/>
                </a:solidFill>
                <a:latin typeface="Arimo Bold"/>
              </a:rPr>
              <a:t>Hiperbolik Tanjant (tanh) Fonksiyonu </a:t>
            </a:r>
          </a:p>
        </p:txBody>
      </p:sp>
      <p:sp>
        <p:nvSpPr>
          <p:cNvPr id="15" name="TextBox 15"/>
          <p:cNvSpPr txBox="1"/>
          <p:nvPr/>
        </p:nvSpPr>
        <p:spPr>
          <a:xfrm>
            <a:off x="9038964" y="3321514"/>
            <a:ext cx="7624672" cy="5318787"/>
          </a:xfrm>
          <a:prstGeom prst="rect">
            <a:avLst/>
          </a:prstGeom>
        </p:spPr>
        <p:txBody>
          <a:bodyPr lIns="0" tIns="0" rIns="0" bIns="0" rtlCol="0" anchor="t">
            <a:spAutoFit/>
          </a:bodyPr>
          <a:lstStyle/>
          <a:p>
            <a:pPr marL="1008513" lvl="1" indent="-504257" algn="l">
              <a:lnSpc>
                <a:spcPts val="4671"/>
              </a:lnSpc>
              <a:buFont typeface="Arial"/>
              <a:buChar char="•"/>
            </a:pPr>
            <a:r>
              <a:rPr lang="en-US" sz="4671">
                <a:solidFill>
                  <a:srgbClr val="000000"/>
                </a:solidFill>
                <a:latin typeface="KG Primary Penmanship"/>
              </a:rPr>
              <a:t>YSA modellerinde kullanılan hiperbolik tanjant (tanh) fonksiyonu sigmoid fonksiyonuna oldukça benzeyen ve sınıflandırma için kullanılan fonksiyondur. Aktivasyon fonksiyon çıkış değeri [-1,1] aralığında doğrusal olmayan bir fonksiyondur. </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DB927"/>
        </a:solidFill>
        <a:effectLst/>
      </p:bgPr>
    </p:bg>
    <p:spTree>
      <p:nvGrpSpPr>
        <p:cNvPr id="1" name=""/>
        <p:cNvGrpSpPr/>
        <p:nvPr/>
      </p:nvGrpSpPr>
      <p:grpSpPr>
        <a:xfrm>
          <a:off x="0" y="0"/>
          <a:ext cx="0" cy="0"/>
          <a:chOff x="0" y="0"/>
          <a:chExt cx="0" cy="0"/>
        </a:xfrm>
      </p:grpSpPr>
      <p:grpSp>
        <p:nvGrpSpPr>
          <p:cNvPr id="2" name="Group 2"/>
          <p:cNvGrpSpPr/>
          <p:nvPr/>
        </p:nvGrpSpPr>
        <p:grpSpPr>
          <a:xfrm>
            <a:off x="470880" y="419670"/>
            <a:ext cx="17346239" cy="9447659"/>
            <a:chOff x="0" y="0"/>
            <a:chExt cx="4568557" cy="2488272"/>
          </a:xfrm>
        </p:grpSpPr>
        <p:sp>
          <p:nvSpPr>
            <p:cNvPr id="3" name="Freeform 3"/>
            <p:cNvSpPr/>
            <p:nvPr/>
          </p:nvSpPr>
          <p:spPr>
            <a:xfrm>
              <a:off x="0" y="0"/>
              <a:ext cx="4568557" cy="2488272"/>
            </a:xfrm>
            <a:custGeom>
              <a:avLst/>
              <a:gdLst/>
              <a:ahLst/>
              <a:cxnLst/>
              <a:rect l="l" t="t" r="r" b="b"/>
              <a:pathLst>
                <a:path w="4568557" h="2488272">
                  <a:moveTo>
                    <a:pt x="0" y="0"/>
                  </a:moveTo>
                  <a:lnTo>
                    <a:pt x="4568557" y="0"/>
                  </a:lnTo>
                  <a:lnTo>
                    <a:pt x="4568557" y="2488272"/>
                  </a:lnTo>
                  <a:lnTo>
                    <a:pt x="0" y="2488272"/>
                  </a:lnTo>
                  <a:close/>
                </a:path>
              </a:pathLst>
            </a:custGeom>
            <a:solidFill>
              <a:srgbClr val="FFFFFF"/>
            </a:solidFill>
          </p:spPr>
        </p:sp>
        <p:sp>
          <p:nvSpPr>
            <p:cNvPr id="4" name="TextBox 4"/>
            <p:cNvSpPr txBox="1"/>
            <p:nvPr/>
          </p:nvSpPr>
          <p:spPr>
            <a:xfrm>
              <a:off x="0" y="-38100"/>
              <a:ext cx="4568557" cy="2526372"/>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256476" y="1199738"/>
            <a:ext cx="7887524" cy="7887524"/>
            <a:chOff x="0" y="0"/>
            <a:chExt cx="812800" cy="812800"/>
          </a:xfrm>
        </p:grpSpPr>
        <p:sp>
          <p:nvSpPr>
            <p:cNvPr id="6" name="Freeform 6"/>
            <p:cNvSpPr/>
            <p:nvPr/>
          </p:nvSpPr>
          <p:spPr>
            <a:xfrm>
              <a:off x="0" y="0"/>
              <a:ext cx="812800" cy="812800"/>
            </a:xfrm>
            <a:custGeom>
              <a:avLst/>
              <a:gdLst/>
              <a:ahLst/>
              <a:cxnLst/>
              <a:rect l="l" t="t" r="r" b="b"/>
              <a:pathLst>
                <a:path w="812800" h="812800">
                  <a:moveTo>
                    <a:pt x="60855" y="0"/>
                  </a:moveTo>
                  <a:lnTo>
                    <a:pt x="751945" y="0"/>
                  </a:lnTo>
                  <a:cubicBezTo>
                    <a:pt x="785554" y="0"/>
                    <a:pt x="812800" y="27246"/>
                    <a:pt x="812800" y="60855"/>
                  </a:cubicBezTo>
                  <a:lnTo>
                    <a:pt x="812800" y="751945"/>
                  </a:lnTo>
                  <a:cubicBezTo>
                    <a:pt x="812800" y="785554"/>
                    <a:pt x="785554" y="812800"/>
                    <a:pt x="751945" y="812800"/>
                  </a:cubicBezTo>
                  <a:lnTo>
                    <a:pt x="60855" y="812800"/>
                  </a:lnTo>
                  <a:cubicBezTo>
                    <a:pt x="27246" y="812800"/>
                    <a:pt x="0" y="785554"/>
                    <a:pt x="0" y="751945"/>
                  </a:cubicBezTo>
                  <a:lnTo>
                    <a:pt x="0" y="60855"/>
                  </a:lnTo>
                  <a:cubicBezTo>
                    <a:pt x="0" y="27246"/>
                    <a:pt x="27246" y="0"/>
                    <a:pt x="60855" y="0"/>
                  </a:cubicBezTo>
                  <a:close/>
                </a:path>
              </a:pathLst>
            </a:custGeom>
            <a:solidFill>
              <a:srgbClr val="FFDA89"/>
            </a:solidFill>
          </p:spPr>
        </p:sp>
        <p:sp>
          <p:nvSpPr>
            <p:cNvPr id="7" name="TextBox 7"/>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8" name="Freeform 8"/>
          <p:cNvSpPr/>
          <p:nvPr/>
        </p:nvSpPr>
        <p:spPr>
          <a:xfrm>
            <a:off x="13883833" y="7030669"/>
            <a:ext cx="3375467" cy="2637083"/>
          </a:xfrm>
          <a:custGeom>
            <a:avLst/>
            <a:gdLst/>
            <a:ahLst/>
            <a:cxnLst/>
            <a:rect l="l" t="t" r="r" b="b"/>
            <a:pathLst>
              <a:path w="3375467" h="2637083">
                <a:moveTo>
                  <a:pt x="0" y="0"/>
                </a:moveTo>
                <a:lnTo>
                  <a:pt x="3375467" y="0"/>
                </a:lnTo>
                <a:lnTo>
                  <a:pt x="3375467" y="2637084"/>
                </a:lnTo>
                <a:lnTo>
                  <a:pt x="0" y="263708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Freeform 9"/>
          <p:cNvSpPr/>
          <p:nvPr/>
        </p:nvSpPr>
        <p:spPr>
          <a:xfrm>
            <a:off x="10764932" y="1596305"/>
            <a:ext cx="4806635" cy="1532115"/>
          </a:xfrm>
          <a:custGeom>
            <a:avLst/>
            <a:gdLst/>
            <a:ahLst/>
            <a:cxnLst/>
            <a:rect l="l" t="t" r="r" b="b"/>
            <a:pathLst>
              <a:path w="4806635" h="1532115">
                <a:moveTo>
                  <a:pt x="0" y="0"/>
                </a:moveTo>
                <a:lnTo>
                  <a:pt x="4806635" y="0"/>
                </a:lnTo>
                <a:lnTo>
                  <a:pt x="4806635" y="1532115"/>
                </a:lnTo>
                <a:lnTo>
                  <a:pt x="0" y="153211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0" name="Freeform 10"/>
          <p:cNvSpPr/>
          <p:nvPr/>
        </p:nvSpPr>
        <p:spPr>
          <a:xfrm>
            <a:off x="10764932" y="3499785"/>
            <a:ext cx="5131952" cy="5131952"/>
          </a:xfrm>
          <a:custGeom>
            <a:avLst/>
            <a:gdLst/>
            <a:ahLst/>
            <a:cxnLst/>
            <a:rect l="l" t="t" r="r" b="b"/>
            <a:pathLst>
              <a:path w="5131952" h="5131952">
                <a:moveTo>
                  <a:pt x="0" y="0"/>
                </a:moveTo>
                <a:lnTo>
                  <a:pt x="5131952" y="0"/>
                </a:lnTo>
                <a:lnTo>
                  <a:pt x="5131952" y="5131951"/>
                </a:lnTo>
                <a:lnTo>
                  <a:pt x="0" y="513195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1" name="TextBox 11"/>
          <p:cNvSpPr txBox="1"/>
          <p:nvPr/>
        </p:nvSpPr>
        <p:spPr>
          <a:xfrm>
            <a:off x="1792578" y="1323779"/>
            <a:ext cx="6330676" cy="1804641"/>
          </a:xfrm>
          <a:prstGeom prst="rect">
            <a:avLst/>
          </a:prstGeom>
        </p:spPr>
        <p:txBody>
          <a:bodyPr lIns="0" tIns="0" rIns="0" bIns="0" rtlCol="0" anchor="t">
            <a:spAutoFit/>
          </a:bodyPr>
          <a:lstStyle/>
          <a:p>
            <a:pPr algn="ctr">
              <a:lnSpc>
                <a:spcPts val="4758"/>
              </a:lnSpc>
            </a:pPr>
            <a:r>
              <a:rPr lang="en-US" sz="3398">
                <a:solidFill>
                  <a:srgbClr val="000000"/>
                </a:solidFill>
                <a:latin typeface="Arimo Bold"/>
              </a:rPr>
              <a:t> Rectified Linear Unit / Rektifiye Doğrusal Birim (ReLu) Fonksiyonu</a:t>
            </a:r>
          </a:p>
        </p:txBody>
      </p:sp>
      <p:sp>
        <p:nvSpPr>
          <p:cNvPr id="12" name="TextBox 12"/>
          <p:cNvSpPr txBox="1"/>
          <p:nvPr/>
        </p:nvSpPr>
        <p:spPr>
          <a:xfrm>
            <a:off x="1498799" y="3469884"/>
            <a:ext cx="7402879" cy="5161853"/>
          </a:xfrm>
          <a:prstGeom prst="rect">
            <a:avLst/>
          </a:prstGeom>
        </p:spPr>
        <p:txBody>
          <a:bodyPr lIns="0" tIns="0" rIns="0" bIns="0" rtlCol="0" anchor="t">
            <a:spAutoFit/>
          </a:bodyPr>
          <a:lstStyle/>
          <a:p>
            <a:pPr marL="979177" lvl="1" indent="-489588" algn="l">
              <a:lnSpc>
                <a:spcPts val="4535"/>
              </a:lnSpc>
              <a:buFont typeface="Arial"/>
              <a:buChar char="•"/>
            </a:pPr>
            <a:r>
              <a:rPr lang="en-US" sz="4535">
                <a:solidFill>
                  <a:srgbClr val="000000"/>
                </a:solidFill>
                <a:latin typeface="KG Primary Penmanship"/>
              </a:rPr>
              <a:t>YSA modellerinde ReLU aktivasyon fonksiyonu çok gizli katmanlarda sıklıkla kullanılıp aynı anda tüm nöronları aktive etmez. ReLU aktivasyon fonksiyonunda negatif değerler üreten nöronlar sıfır değeri kabul edilir. Böylece ReLU aktivasyon fonksiyonu modeli daha verimli ve hızlı eğitir.</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DB927"/>
        </a:solidFill>
        <a:effectLst/>
      </p:bgPr>
    </p:bg>
    <p:spTree>
      <p:nvGrpSpPr>
        <p:cNvPr id="1" name=""/>
        <p:cNvGrpSpPr/>
        <p:nvPr/>
      </p:nvGrpSpPr>
      <p:grpSpPr>
        <a:xfrm>
          <a:off x="0" y="0"/>
          <a:ext cx="0" cy="0"/>
          <a:chOff x="0" y="0"/>
          <a:chExt cx="0" cy="0"/>
        </a:xfrm>
      </p:grpSpPr>
      <p:grpSp>
        <p:nvGrpSpPr>
          <p:cNvPr id="2" name="Group 2"/>
          <p:cNvGrpSpPr/>
          <p:nvPr/>
        </p:nvGrpSpPr>
        <p:grpSpPr>
          <a:xfrm>
            <a:off x="470880" y="419670"/>
            <a:ext cx="17346239" cy="9447659"/>
            <a:chOff x="0" y="0"/>
            <a:chExt cx="4568557" cy="2488272"/>
          </a:xfrm>
        </p:grpSpPr>
        <p:sp>
          <p:nvSpPr>
            <p:cNvPr id="3" name="Freeform 3"/>
            <p:cNvSpPr/>
            <p:nvPr/>
          </p:nvSpPr>
          <p:spPr>
            <a:xfrm>
              <a:off x="0" y="0"/>
              <a:ext cx="4568557" cy="2488272"/>
            </a:xfrm>
            <a:custGeom>
              <a:avLst/>
              <a:gdLst/>
              <a:ahLst/>
              <a:cxnLst/>
              <a:rect l="l" t="t" r="r" b="b"/>
              <a:pathLst>
                <a:path w="4568557" h="2488272">
                  <a:moveTo>
                    <a:pt x="0" y="0"/>
                  </a:moveTo>
                  <a:lnTo>
                    <a:pt x="4568557" y="0"/>
                  </a:lnTo>
                  <a:lnTo>
                    <a:pt x="4568557" y="2488272"/>
                  </a:lnTo>
                  <a:lnTo>
                    <a:pt x="0" y="2488272"/>
                  </a:lnTo>
                  <a:close/>
                </a:path>
              </a:pathLst>
            </a:custGeom>
            <a:solidFill>
              <a:srgbClr val="FFFFFF"/>
            </a:solidFill>
          </p:spPr>
        </p:sp>
        <p:sp>
          <p:nvSpPr>
            <p:cNvPr id="4" name="TextBox 4"/>
            <p:cNvSpPr txBox="1"/>
            <p:nvPr/>
          </p:nvSpPr>
          <p:spPr>
            <a:xfrm>
              <a:off x="0" y="-38100"/>
              <a:ext cx="4568557" cy="2526372"/>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256476" y="1199738"/>
            <a:ext cx="7887524" cy="7887524"/>
            <a:chOff x="0" y="0"/>
            <a:chExt cx="812800" cy="812800"/>
          </a:xfrm>
        </p:grpSpPr>
        <p:sp>
          <p:nvSpPr>
            <p:cNvPr id="6" name="Freeform 6"/>
            <p:cNvSpPr/>
            <p:nvPr/>
          </p:nvSpPr>
          <p:spPr>
            <a:xfrm>
              <a:off x="0" y="0"/>
              <a:ext cx="812800" cy="812800"/>
            </a:xfrm>
            <a:custGeom>
              <a:avLst/>
              <a:gdLst/>
              <a:ahLst/>
              <a:cxnLst/>
              <a:rect l="l" t="t" r="r" b="b"/>
              <a:pathLst>
                <a:path w="812800" h="812800">
                  <a:moveTo>
                    <a:pt x="60855" y="0"/>
                  </a:moveTo>
                  <a:lnTo>
                    <a:pt x="751945" y="0"/>
                  </a:lnTo>
                  <a:cubicBezTo>
                    <a:pt x="785554" y="0"/>
                    <a:pt x="812800" y="27246"/>
                    <a:pt x="812800" y="60855"/>
                  </a:cubicBezTo>
                  <a:lnTo>
                    <a:pt x="812800" y="751945"/>
                  </a:lnTo>
                  <a:cubicBezTo>
                    <a:pt x="812800" y="785554"/>
                    <a:pt x="785554" y="812800"/>
                    <a:pt x="751945" y="812800"/>
                  </a:cubicBezTo>
                  <a:lnTo>
                    <a:pt x="60855" y="812800"/>
                  </a:lnTo>
                  <a:cubicBezTo>
                    <a:pt x="27246" y="812800"/>
                    <a:pt x="0" y="785554"/>
                    <a:pt x="0" y="751945"/>
                  </a:cubicBezTo>
                  <a:lnTo>
                    <a:pt x="0" y="60855"/>
                  </a:lnTo>
                  <a:cubicBezTo>
                    <a:pt x="0" y="27246"/>
                    <a:pt x="27246" y="0"/>
                    <a:pt x="60855" y="0"/>
                  </a:cubicBezTo>
                  <a:close/>
                </a:path>
              </a:pathLst>
            </a:custGeom>
            <a:solidFill>
              <a:srgbClr val="FFDA89"/>
            </a:solidFill>
          </p:spPr>
        </p:sp>
        <p:sp>
          <p:nvSpPr>
            <p:cNvPr id="7" name="TextBox 7"/>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8" name="Freeform 8"/>
          <p:cNvSpPr/>
          <p:nvPr/>
        </p:nvSpPr>
        <p:spPr>
          <a:xfrm>
            <a:off x="13883833" y="7030669"/>
            <a:ext cx="3375467" cy="2637083"/>
          </a:xfrm>
          <a:custGeom>
            <a:avLst/>
            <a:gdLst/>
            <a:ahLst/>
            <a:cxnLst/>
            <a:rect l="l" t="t" r="r" b="b"/>
            <a:pathLst>
              <a:path w="3375467" h="2637083">
                <a:moveTo>
                  <a:pt x="0" y="0"/>
                </a:moveTo>
                <a:lnTo>
                  <a:pt x="3375467" y="0"/>
                </a:lnTo>
                <a:lnTo>
                  <a:pt x="3375467" y="2637084"/>
                </a:lnTo>
                <a:lnTo>
                  <a:pt x="0" y="263708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Freeform 9"/>
          <p:cNvSpPr/>
          <p:nvPr/>
        </p:nvSpPr>
        <p:spPr>
          <a:xfrm>
            <a:off x="10602990" y="4140002"/>
            <a:ext cx="5416841" cy="4209209"/>
          </a:xfrm>
          <a:custGeom>
            <a:avLst/>
            <a:gdLst/>
            <a:ahLst/>
            <a:cxnLst/>
            <a:rect l="l" t="t" r="r" b="b"/>
            <a:pathLst>
              <a:path w="5416841" h="4209209">
                <a:moveTo>
                  <a:pt x="0" y="0"/>
                </a:moveTo>
                <a:lnTo>
                  <a:pt x="5416842" y="0"/>
                </a:lnTo>
                <a:lnTo>
                  <a:pt x="5416842" y="4209209"/>
                </a:lnTo>
                <a:lnTo>
                  <a:pt x="0" y="4209209"/>
                </a:lnTo>
                <a:lnTo>
                  <a:pt x="0" y="0"/>
                </a:lnTo>
                <a:close/>
              </a:path>
            </a:pathLst>
          </a:custGeom>
          <a:blipFill>
            <a:blip r:embed="rId4"/>
            <a:stretch>
              <a:fillRect/>
            </a:stretch>
          </a:blipFill>
        </p:spPr>
      </p:sp>
      <p:sp>
        <p:nvSpPr>
          <p:cNvPr id="10" name="Freeform 10"/>
          <p:cNvSpPr/>
          <p:nvPr/>
        </p:nvSpPr>
        <p:spPr>
          <a:xfrm>
            <a:off x="14665621" y="1398684"/>
            <a:ext cx="2708421" cy="1802331"/>
          </a:xfrm>
          <a:custGeom>
            <a:avLst/>
            <a:gdLst/>
            <a:ahLst/>
            <a:cxnLst/>
            <a:rect l="l" t="t" r="r" b="b"/>
            <a:pathLst>
              <a:path w="2708421" h="1802331">
                <a:moveTo>
                  <a:pt x="0" y="0"/>
                </a:moveTo>
                <a:lnTo>
                  <a:pt x="2708421" y="0"/>
                </a:lnTo>
                <a:lnTo>
                  <a:pt x="2708421" y="1802330"/>
                </a:lnTo>
                <a:lnTo>
                  <a:pt x="0" y="180233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1" name="TextBox 11"/>
          <p:cNvSpPr txBox="1"/>
          <p:nvPr/>
        </p:nvSpPr>
        <p:spPr>
          <a:xfrm>
            <a:off x="2100371" y="1911215"/>
            <a:ext cx="5970984" cy="682017"/>
          </a:xfrm>
          <a:prstGeom prst="rect">
            <a:avLst/>
          </a:prstGeom>
        </p:spPr>
        <p:txBody>
          <a:bodyPr lIns="0" tIns="0" rIns="0" bIns="0" rtlCol="0" anchor="t">
            <a:spAutoFit/>
          </a:bodyPr>
          <a:lstStyle/>
          <a:p>
            <a:pPr algn="ctr">
              <a:lnSpc>
                <a:spcPts val="5458"/>
              </a:lnSpc>
            </a:pPr>
            <a:r>
              <a:rPr lang="en-US" sz="3898">
                <a:solidFill>
                  <a:srgbClr val="000000"/>
                </a:solidFill>
                <a:latin typeface="Arimo Bold"/>
              </a:rPr>
              <a:t> Leaky ReLu Fonksiyonu </a:t>
            </a:r>
          </a:p>
        </p:txBody>
      </p:sp>
      <p:sp>
        <p:nvSpPr>
          <p:cNvPr id="12" name="TextBox 12"/>
          <p:cNvSpPr txBox="1"/>
          <p:nvPr/>
        </p:nvSpPr>
        <p:spPr>
          <a:xfrm>
            <a:off x="1266001" y="3177833"/>
            <a:ext cx="7639725" cy="5350153"/>
          </a:xfrm>
          <a:prstGeom prst="rect">
            <a:avLst/>
          </a:prstGeom>
        </p:spPr>
        <p:txBody>
          <a:bodyPr lIns="0" tIns="0" rIns="0" bIns="0" rtlCol="0" anchor="t">
            <a:spAutoFit/>
          </a:bodyPr>
          <a:lstStyle/>
          <a:p>
            <a:pPr marL="913345" lvl="1" indent="-456673" algn="l">
              <a:lnSpc>
                <a:spcPts val="4230"/>
              </a:lnSpc>
              <a:buFont typeface="Arial"/>
              <a:buChar char="•"/>
            </a:pPr>
            <a:r>
              <a:rPr lang="en-US" sz="4230">
                <a:solidFill>
                  <a:srgbClr val="000000"/>
                </a:solidFill>
                <a:latin typeface="KG Primary Penmanship"/>
              </a:rPr>
              <a:t>YSA modellerinde Leaky ReLU aktivasyon fonksiyonu ReLU fonksiyonunda benzer biçimdedir. Ancak Leaky ReLU fonksiyonunda negatif değerler ReLU fonksiyonunda olduğu gibi tam sıfır yerine sıfıra yakın negatif bir değer alır. Böylece öğrenmenin çift yönlü olarak da gerçekleşmesi sağlayan bir aktivasyon fonksiyonudur. </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DB927"/>
        </a:solidFill>
        <a:effectLst/>
      </p:bgPr>
    </p:bg>
    <p:spTree>
      <p:nvGrpSpPr>
        <p:cNvPr id="1" name=""/>
        <p:cNvGrpSpPr/>
        <p:nvPr/>
      </p:nvGrpSpPr>
      <p:grpSpPr>
        <a:xfrm>
          <a:off x="0" y="0"/>
          <a:ext cx="0" cy="0"/>
          <a:chOff x="0" y="0"/>
          <a:chExt cx="0" cy="0"/>
        </a:xfrm>
      </p:grpSpPr>
      <p:grpSp>
        <p:nvGrpSpPr>
          <p:cNvPr id="2" name="Group 2"/>
          <p:cNvGrpSpPr/>
          <p:nvPr/>
        </p:nvGrpSpPr>
        <p:grpSpPr>
          <a:xfrm>
            <a:off x="470880" y="419670"/>
            <a:ext cx="17346239" cy="9447659"/>
            <a:chOff x="0" y="0"/>
            <a:chExt cx="4568557" cy="2488272"/>
          </a:xfrm>
        </p:grpSpPr>
        <p:sp>
          <p:nvSpPr>
            <p:cNvPr id="3" name="Freeform 3"/>
            <p:cNvSpPr/>
            <p:nvPr/>
          </p:nvSpPr>
          <p:spPr>
            <a:xfrm>
              <a:off x="0" y="0"/>
              <a:ext cx="4568557" cy="2488272"/>
            </a:xfrm>
            <a:custGeom>
              <a:avLst/>
              <a:gdLst/>
              <a:ahLst/>
              <a:cxnLst/>
              <a:rect l="l" t="t" r="r" b="b"/>
              <a:pathLst>
                <a:path w="4568557" h="2488272">
                  <a:moveTo>
                    <a:pt x="0" y="0"/>
                  </a:moveTo>
                  <a:lnTo>
                    <a:pt x="4568557" y="0"/>
                  </a:lnTo>
                  <a:lnTo>
                    <a:pt x="4568557" y="2488272"/>
                  </a:lnTo>
                  <a:lnTo>
                    <a:pt x="0" y="2488272"/>
                  </a:lnTo>
                  <a:close/>
                </a:path>
              </a:pathLst>
            </a:custGeom>
            <a:solidFill>
              <a:srgbClr val="FFFFFF"/>
            </a:solidFill>
          </p:spPr>
        </p:sp>
        <p:sp>
          <p:nvSpPr>
            <p:cNvPr id="4" name="TextBox 4"/>
            <p:cNvSpPr txBox="1"/>
            <p:nvPr/>
          </p:nvSpPr>
          <p:spPr>
            <a:xfrm>
              <a:off x="0" y="-38100"/>
              <a:ext cx="4568557" cy="2526372"/>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256476" y="1199738"/>
            <a:ext cx="7887524" cy="7887524"/>
            <a:chOff x="0" y="0"/>
            <a:chExt cx="812800" cy="812800"/>
          </a:xfrm>
        </p:grpSpPr>
        <p:sp>
          <p:nvSpPr>
            <p:cNvPr id="6" name="Freeform 6"/>
            <p:cNvSpPr/>
            <p:nvPr/>
          </p:nvSpPr>
          <p:spPr>
            <a:xfrm>
              <a:off x="0" y="0"/>
              <a:ext cx="812800" cy="812800"/>
            </a:xfrm>
            <a:custGeom>
              <a:avLst/>
              <a:gdLst/>
              <a:ahLst/>
              <a:cxnLst/>
              <a:rect l="l" t="t" r="r" b="b"/>
              <a:pathLst>
                <a:path w="812800" h="812800">
                  <a:moveTo>
                    <a:pt x="60855" y="0"/>
                  </a:moveTo>
                  <a:lnTo>
                    <a:pt x="751945" y="0"/>
                  </a:lnTo>
                  <a:cubicBezTo>
                    <a:pt x="785554" y="0"/>
                    <a:pt x="812800" y="27246"/>
                    <a:pt x="812800" y="60855"/>
                  </a:cubicBezTo>
                  <a:lnTo>
                    <a:pt x="812800" y="751945"/>
                  </a:lnTo>
                  <a:cubicBezTo>
                    <a:pt x="812800" y="785554"/>
                    <a:pt x="785554" y="812800"/>
                    <a:pt x="751945" y="812800"/>
                  </a:cubicBezTo>
                  <a:lnTo>
                    <a:pt x="60855" y="812800"/>
                  </a:lnTo>
                  <a:cubicBezTo>
                    <a:pt x="27246" y="812800"/>
                    <a:pt x="0" y="785554"/>
                    <a:pt x="0" y="751945"/>
                  </a:cubicBezTo>
                  <a:lnTo>
                    <a:pt x="0" y="60855"/>
                  </a:lnTo>
                  <a:cubicBezTo>
                    <a:pt x="0" y="27246"/>
                    <a:pt x="27246" y="0"/>
                    <a:pt x="60855" y="0"/>
                  </a:cubicBezTo>
                  <a:close/>
                </a:path>
              </a:pathLst>
            </a:custGeom>
            <a:solidFill>
              <a:srgbClr val="FFDA89"/>
            </a:solidFill>
          </p:spPr>
        </p:sp>
        <p:sp>
          <p:nvSpPr>
            <p:cNvPr id="7" name="TextBox 7"/>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8" name="Freeform 8"/>
          <p:cNvSpPr/>
          <p:nvPr/>
        </p:nvSpPr>
        <p:spPr>
          <a:xfrm>
            <a:off x="13883833" y="7030669"/>
            <a:ext cx="3375467" cy="2637083"/>
          </a:xfrm>
          <a:custGeom>
            <a:avLst/>
            <a:gdLst/>
            <a:ahLst/>
            <a:cxnLst/>
            <a:rect l="l" t="t" r="r" b="b"/>
            <a:pathLst>
              <a:path w="3375467" h="2637083">
                <a:moveTo>
                  <a:pt x="0" y="0"/>
                </a:moveTo>
                <a:lnTo>
                  <a:pt x="3375467" y="0"/>
                </a:lnTo>
                <a:lnTo>
                  <a:pt x="3375467" y="2637084"/>
                </a:lnTo>
                <a:lnTo>
                  <a:pt x="0" y="263708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Freeform 9"/>
          <p:cNvSpPr/>
          <p:nvPr/>
        </p:nvSpPr>
        <p:spPr>
          <a:xfrm>
            <a:off x="10358485" y="2042141"/>
            <a:ext cx="6151556" cy="5846267"/>
          </a:xfrm>
          <a:custGeom>
            <a:avLst/>
            <a:gdLst/>
            <a:ahLst/>
            <a:cxnLst/>
            <a:rect l="l" t="t" r="r" b="b"/>
            <a:pathLst>
              <a:path w="6151556" h="5846267">
                <a:moveTo>
                  <a:pt x="0" y="0"/>
                </a:moveTo>
                <a:lnTo>
                  <a:pt x="6151555" y="0"/>
                </a:lnTo>
                <a:lnTo>
                  <a:pt x="6151555" y="5846267"/>
                </a:lnTo>
                <a:lnTo>
                  <a:pt x="0" y="5846267"/>
                </a:lnTo>
                <a:lnTo>
                  <a:pt x="0" y="0"/>
                </a:lnTo>
                <a:close/>
              </a:path>
            </a:pathLst>
          </a:custGeom>
          <a:blipFill>
            <a:blip r:embed="rId4"/>
            <a:stretch>
              <a:fillRect/>
            </a:stretch>
          </a:blipFill>
        </p:spPr>
      </p:sp>
      <p:sp>
        <p:nvSpPr>
          <p:cNvPr id="10" name="TextBox 10"/>
          <p:cNvSpPr txBox="1"/>
          <p:nvPr/>
        </p:nvSpPr>
        <p:spPr>
          <a:xfrm>
            <a:off x="2799239" y="1653507"/>
            <a:ext cx="4801998" cy="682017"/>
          </a:xfrm>
          <a:prstGeom prst="rect">
            <a:avLst/>
          </a:prstGeom>
        </p:spPr>
        <p:txBody>
          <a:bodyPr lIns="0" tIns="0" rIns="0" bIns="0" rtlCol="0" anchor="t">
            <a:spAutoFit/>
          </a:bodyPr>
          <a:lstStyle/>
          <a:p>
            <a:pPr algn="ctr">
              <a:lnSpc>
                <a:spcPts val="5458"/>
              </a:lnSpc>
            </a:pPr>
            <a:r>
              <a:rPr lang="en-US" sz="3898">
                <a:solidFill>
                  <a:srgbClr val="000000"/>
                </a:solidFill>
                <a:latin typeface="Arimo Bold"/>
              </a:rPr>
              <a:t>Maxout Fonksiyonu </a:t>
            </a:r>
          </a:p>
        </p:txBody>
      </p:sp>
      <p:sp>
        <p:nvSpPr>
          <p:cNvPr id="11" name="TextBox 11"/>
          <p:cNvSpPr txBox="1"/>
          <p:nvPr/>
        </p:nvSpPr>
        <p:spPr>
          <a:xfrm>
            <a:off x="1498799" y="3096381"/>
            <a:ext cx="7003589" cy="4869802"/>
          </a:xfrm>
          <a:prstGeom prst="rect">
            <a:avLst/>
          </a:prstGeom>
        </p:spPr>
        <p:txBody>
          <a:bodyPr lIns="0" tIns="0" rIns="0" bIns="0" rtlCol="0" anchor="t">
            <a:spAutoFit/>
          </a:bodyPr>
          <a:lstStyle/>
          <a:p>
            <a:pPr marL="926363" lvl="1" indent="-463181" algn="l">
              <a:lnSpc>
                <a:spcPts val="4290"/>
              </a:lnSpc>
              <a:buFont typeface="Arial"/>
              <a:buChar char="•"/>
            </a:pPr>
            <a:r>
              <a:rPr lang="en-US" sz="4290">
                <a:solidFill>
                  <a:srgbClr val="000000"/>
                </a:solidFill>
                <a:latin typeface="KG Primary Penmanship"/>
              </a:rPr>
              <a:t>Maxout fonksiyonu öğrenilebilen, hesaplamalı olarak ucuz ve yalnızca etken giriş parametresini dikkate alan YSA modellerinde kullanılan bir aktivasyon fonksiyonudur. Böylece en etkili giriş parametresi seçilerek elde edilen sonuçlar çıkışa gönderir.</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DB927"/>
        </a:solidFill>
        <a:effectLst/>
      </p:bgPr>
    </p:bg>
    <p:spTree>
      <p:nvGrpSpPr>
        <p:cNvPr id="1" name=""/>
        <p:cNvGrpSpPr/>
        <p:nvPr/>
      </p:nvGrpSpPr>
      <p:grpSpPr>
        <a:xfrm>
          <a:off x="0" y="0"/>
          <a:ext cx="0" cy="0"/>
          <a:chOff x="0" y="0"/>
          <a:chExt cx="0" cy="0"/>
        </a:xfrm>
      </p:grpSpPr>
      <p:grpSp>
        <p:nvGrpSpPr>
          <p:cNvPr id="2" name="Group 2"/>
          <p:cNvGrpSpPr/>
          <p:nvPr/>
        </p:nvGrpSpPr>
        <p:grpSpPr>
          <a:xfrm>
            <a:off x="470880" y="419670"/>
            <a:ext cx="17346239" cy="9447659"/>
            <a:chOff x="0" y="0"/>
            <a:chExt cx="4568557" cy="2488272"/>
          </a:xfrm>
        </p:grpSpPr>
        <p:sp>
          <p:nvSpPr>
            <p:cNvPr id="3" name="Freeform 3"/>
            <p:cNvSpPr/>
            <p:nvPr/>
          </p:nvSpPr>
          <p:spPr>
            <a:xfrm>
              <a:off x="0" y="0"/>
              <a:ext cx="4568557" cy="2488272"/>
            </a:xfrm>
            <a:custGeom>
              <a:avLst/>
              <a:gdLst/>
              <a:ahLst/>
              <a:cxnLst/>
              <a:rect l="l" t="t" r="r" b="b"/>
              <a:pathLst>
                <a:path w="4568557" h="2488272">
                  <a:moveTo>
                    <a:pt x="0" y="0"/>
                  </a:moveTo>
                  <a:lnTo>
                    <a:pt x="4568557" y="0"/>
                  </a:lnTo>
                  <a:lnTo>
                    <a:pt x="4568557" y="2488272"/>
                  </a:lnTo>
                  <a:lnTo>
                    <a:pt x="0" y="2488272"/>
                  </a:lnTo>
                  <a:close/>
                </a:path>
              </a:pathLst>
            </a:custGeom>
            <a:solidFill>
              <a:srgbClr val="FFFFFF"/>
            </a:solidFill>
          </p:spPr>
        </p:sp>
        <p:sp>
          <p:nvSpPr>
            <p:cNvPr id="4" name="TextBox 4"/>
            <p:cNvSpPr txBox="1"/>
            <p:nvPr/>
          </p:nvSpPr>
          <p:spPr>
            <a:xfrm>
              <a:off x="0" y="-38100"/>
              <a:ext cx="4568557" cy="2526372"/>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256476" y="1199738"/>
            <a:ext cx="7887524" cy="7887524"/>
            <a:chOff x="0" y="0"/>
            <a:chExt cx="812800" cy="812800"/>
          </a:xfrm>
        </p:grpSpPr>
        <p:sp>
          <p:nvSpPr>
            <p:cNvPr id="6" name="Freeform 6"/>
            <p:cNvSpPr/>
            <p:nvPr/>
          </p:nvSpPr>
          <p:spPr>
            <a:xfrm>
              <a:off x="0" y="0"/>
              <a:ext cx="812800" cy="812800"/>
            </a:xfrm>
            <a:custGeom>
              <a:avLst/>
              <a:gdLst/>
              <a:ahLst/>
              <a:cxnLst/>
              <a:rect l="l" t="t" r="r" b="b"/>
              <a:pathLst>
                <a:path w="812800" h="812800">
                  <a:moveTo>
                    <a:pt x="60855" y="0"/>
                  </a:moveTo>
                  <a:lnTo>
                    <a:pt x="751945" y="0"/>
                  </a:lnTo>
                  <a:cubicBezTo>
                    <a:pt x="785554" y="0"/>
                    <a:pt x="812800" y="27246"/>
                    <a:pt x="812800" y="60855"/>
                  </a:cubicBezTo>
                  <a:lnTo>
                    <a:pt x="812800" y="751945"/>
                  </a:lnTo>
                  <a:cubicBezTo>
                    <a:pt x="812800" y="785554"/>
                    <a:pt x="785554" y="812800"/>
                    <a:pt x="751945" y="812800"/>
                  </a:cubicBezTo>
                  <a:lnTo>
                    <a:pt x="60855" y="812800"/>
                  </a:lnTo>
                  <a:cubicBezTo>
                    <a:pt x="27246" y="812800"/>
                    <a:pt x="0" y="785554"/>
                    <a:pt x="0" y="751945"/>
                  </a:cubicBezTo>
                  <a:lnTo>
                    <a:pt x="0" y="60855"/>
                  </a:lnTo>
                  <a:cubicBezTo>
                    <a:pt x="0" y="27246"/>
                    <a:pt x="27246" y="0"/>
                    <a:pt x="60855" y="0"/>
                  </a:cubicBezTo>
                  <a:close/>
                </a:path>
              </a:pathLst>
            </a:custGeom>
            <a:solidFill>
              <a:srgbClr val="FFDA89"/>
            </a:solidFill>
          </p:spPr>
        </p:sp>
        <p:sp>
          <p:nvSpPr>
            <p:cNvPr id="7" name="TextBox 7"/>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8" name="Freeform 8"/>
          <p:cNvSpPr/>
          <p:nvPr/>
        </p:nvSpPr>
        <p:spPr>
          <a:xfrm>
            <a:off x="13883833" y="7030669"/>
            <a:ext cx="3375467" cy="2637083"/>
          </a:xfrm>
          <a:custGeom>
            <a:avLst/>
            <a:gdLst/>
            <a:ahLst/>
            <a:cxnLst/>
            <a:rect l="l" t="t" r="r" b="b"/>
            <a:pathLst>
              <a:path w="3375467" h="2637083">
                <a:moveTo>
                  <a:pt x="0" y="0"/>
                </a:moveTo>
                <a:lnTo>
                  <a:pt x="3375467" y="0"/>
                </a:lnTo>
                <a:lnTo>
                  <a:pt x="3375467" y="2637084"/>
                </a:lnTo>
                <a:lnTo>
                  <a:pt x="0" y="263708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Freeform 9"/>
          <p:cNvSpPr/>
          <p:nvPr/>
        </p:nvSpPr>
        <p:spPr>
          <a:xfrm>
            <a:off x="10269685" y="2665736"/>
            <a:ext cx="6155935" cy="4955527"/>
          </a:xfrm>
          <a:custGeom>
            <a:avLst/>
            <a:gdLst/>
            <a:ahLst/>
            <a:cxnLst/>
            <a:rect l="l" t="t" r="r" b="b"/>
            <a:pathLst>
              <a:path w="6155935" h="4955527">
                <a:moveTo>
                  <a:pt x="0" y="0"/>
                </a:moveTo>
                <a:lnTo>
                  <a:pt x="6155934" y="0"/>
                </a:lnTo>
                <a:lnTo>
                  <a:pt x="6155934" y="4955528"/>
                </a:lnTo>
                <a:lnTo>
                  <a:pt x="0" y="495552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0" name="TextBox 10"/>
          <p:cNvSpPr txBox="1"/>
          <p:nvPr/>
        </p:nvSpPr>
        <p:spPr>
          <a:xfrm>
            <a:off x="2566687" y="1589043"/>
            <a:ext cx="5267102" cy="1804641"/>
          </a:xfrm>
          <a:prstGeom prst="rect">
            <a:avLst/>
          </a:prstGeom>
        </p:spPr>
        <p:txBody>
          <a:bodyPr lIns="0" tIns="0" rIns="0" bIns="0" rtlCol="0" anchor="t">
            <a:spAutoFit/>
          </a:bodyPr>
          <a:lstStyle/>
          <a:p>
            <a:pPr algn="ctr">
              <a:lnSpc>
                <a:spcPts val="4758"/>
              </a:lnSpc>
            </a:pPr>
            <a:r>
              <a:rPr lang="en-US" sz="3398">
                <a:solidFill>
                  <a:srgbClr val="000000"/>
                </a:solidFill>
                <a:latin typeface="Arimo Bold"/>
              </a:rPr>
              <a:t> Üst Lineer Birim (Exponential Linear Unit)-ELU Fonksiyonu</a:t>
            </a:r>
          </a:p>
        </p:txBody>
      </p:sp>
      <p:sp>
        <p:nvSpPr>
          <p:cNvPr id="11" name="TextBox 11"/>
          <p:cNvSpPr txBox="1"/>
          <p:nvPr/>
        </p:nvSpPr>
        <p:spPr>
          <a:xfrm>
            <a:off x="1602689" y="3839347"/>
            <a:ext cx="7195098" cy="4461604"/>
          </a:xfrm>
          <a:prstGeom prst="rect">
            <a:avLst/>
          </a:prstGeom>
        </p:spPr>
        <p:txBody>
          <a:bodyPr lIns="0" tIns="0" rIns="0" bIns="0" rtlCol="0" anchor="t">
            <a:spAutoFit/>
          </a:bodyPr>
          <a:lstStyle/>
          <a:p>
            <a:pPr marL="951693" lvl="1" indent="-475847" algn="l">
              <a:lnSpc>
                <a:spcPts val="4408"/>
              </a:lnSpc>
              <a:buFont typeface="Arial"/>
              <a:buChar char="•"/>
            </a:pPr>
            <a:r>
              <a:rPr lang="en-US" sz="4408">
                <a:solidFill>
                  <a:srgbClr val="000000"/>
                </a:solidFill>
                <a:latin typeface="KG Primary Penmanship"/>
              </a:rPr>
              <a:t>YSA modellerinde kullanılan ELU fonksiyonu negatif girdiler hariç ReLU fonksiyonuna oldukça benzerdir. ELU fonksiyonunda orta nokta “0” sıfırdır. Böylece ölü nöronların önüne geçerek modelin daha hızlı yakınsaması sağlanabilir. </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4E4C98"/>
        </a:solidFill>
        <a:effectLst/>
      </p:bgPr>
    </p:bg>
    <p:spTree>
      <p:nvGrpSpPr>
        <p:cNvPr id="1" name=""/>
        <p:cNvGrpSpPr/>
        <p:nvPr/>
      </p:nvGrpSpPr>
      <p:grpSpPr>
        <a:xfrm>
          <a:off x="0" y="0"/>
          <a:ext cx="0" cy="0"/>
          <a:chOff x="0" y="0"/>
          <a:chExt cx="0" cy="0"/>
        </a:xfrm>
      </p:grpSpPr>
      <p:grpSp>
        <p:nvGrpSpPr>
          <p:cNvPr id="2" name="Group 2"/>
          <p:cNvGrpSpPr/>
          <p:nvPr/>
        </p:nvGrpSpPr>
        <p:grpSpPr>
          <a:xfrm>
            <a:off x="470880" y="419670"/>
            <a:ext cx="17346239" cy="9447659"/>
            <a:chOff x="0" y="0"/>
            <a:chExt cx="4568557" cy="2488272"/>
          </a:xfrm>
        </p:grpSpPr>
        <p:sp>
          <p:nvSpPr>
            <p:cNvPr id="3" name="Freeform 3"/>
            <p:cNvSpPr/>
            <p:nvPr/>
          </p:nvSpPr>
          <p:spPr>
            <a:xfrm>
              <a:off x="0" y="0"/>
              <a:ext cx="4568557" cy="2488272"/>
            </a:xfrm>
            <a:custGeom>
              <a:avLst/>
              <a:gdLst/>
              <a:ahLst/>
              <a:cxnLst/>
              <a:rect l="l" t="t" r="r" b="b"/>
              <a:pathLst>
                <a:path w="4568557" h="2488272">
                  <a:moveTo>
                    <a:pt x="0" y="0"/>
                  </a:moveTo>
                  <a:lnTo>
                    <a:pt x="4568557" y="0"/>
                  </a:lnTo>
                  <a:lnTo>
                    <a:pt x="4568557" y="2488272"/>
                  </a:lnTo>
                  <a:lnTo>
                    <a:pt x="0" y="2488272"/>
                  </a:lnTo>
                  <a:close/>
                </a:path>
              </a:pathLst>
            </a:custGeom>
            <a:solidFill>
              <a:srgbClr val="FFFFFF"/>
            </a:solidFill>
          </p:spPr>
        </p:sp>
        <p:sp>
          <p:nvSpPr>
            <p:cNvPr id="4" name="TextBox 4"/>
            <p:cNvSpPr txBox="1"/>
            <p:nvPr/>
          </p:nvSpPr>
          <p:spPr>
            <a:xfrm>
              <a:off x="0" y="-38100"/>
              <a:ext cx="4568557" cy="2526372"/>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7262357" y="1028700"/>
            <a:ext cx="9996943" cy="8229600"/>
            <a:chOff x="0" y="0"/>
            <a:chExt cx="2632940" cy="2167467"/>
          </a:xfrm>
        </p:grpSpPr>
        <p:sp>
          <p:nvSpPr>
            <p:cNvPr id="6" name="Freeform 6"/>
            <p:cNvSpPr/>
            <p:nvPr/>
          </p:nvSpPr>
          <p:spPr>
            <a:xfrm>
              <a:off x="0" y="0"/>
              <a:ext cx="2632940" cy="2167467"/>
            </a:xfrm>
            <a:custGeom>
              <a:avLst/>
              <a:gdLst/>
              <a:ahLst/>
              <a:cxnLst/>
              <a:rect l="l" t="t" r="r" b="b"/>
              <a:pathLst>
                <a:path w="2632940" h="2167467">
                  <a:moveTo>
                    <a:pt x="0" y="0"/>
                  </a:moveTo>
                  <a:lnTo>
                    <a:pt x="2632940" y="0"/>
                  </a:lnTo>
                  <a:lnTo>
                    <a:pt x="2632940" y="2167467"/>
                  </a:lnTo>
                  <a:lnTo>
                    <a:pt x="0" y="2167467"/>
                  </a:lnTo>
                  <a:close/>
                </a:path>
              </a:pathLst>
            </a:custGeom>
            <a:solidFill>
              <a:srgbClr val="C1BFF4"/>
            </a:solidFill>
          </p:spPr>
        </p:sp>
        <p:sp>
          <p:nvSpPr>
            <p:cNvPr id="7" name="TextBox 7"/>
            <p:cNvSpPr txBox="1"/>
            <p:nvPr/>
          </p:nvSpPr>
          <p:spPr>
            <a:xfrm>
              <a:off x="0" y="-38100"/>
              <a:ext cx="2632940" cy="2205567"/>
            </a:xfrm>
            <a:prstGeom prst="rect">
              <a:avLst/>
            </a:prstGeom>
          </p:spPr>
          <p:txBody>
            <a:bodyPr lIns="50800" tIns="50800" rIns="50800" bIns="50800" rtlCol="0" anchor="ctr"/>
            <a:lstStyle/>
            <a:p>
              <a:pPr algn="ctr">
                <a:lnSpc>
                  <a:spcPts val="2659"/>
                </a:lnSpc>
              </a:pPr>
              <a:endParaRPr/>
            </a:p>
          </p:txBody>
        </p:sp>
      </p:grpSp>
      <p:sp>
        <p:nvSpPr>
          <p:cNvPr id="8" name="TextBox 8"/>
          <p:cNvSpPr txBox="1"/>
          <p:nvPr/>
        </p:nvSpPr>
        <p:spPr>
          <a:xfrm>
            <a:off x="7669491" y="1244138"/>
            <a:ext cx="9182676" cy="1766286"/>
          </a:xfrm>
          <a:prstGeom prst="rect">
            <a:avLst/>
          </a:prstGeom>
        </p:spPr>
        <p:txBody>
          <a:bodyPr lIns="0" tIns="0" rIns="0" bIns="0" rtlCol="0" anchor="t">
            <a:spAutoFit/>
          </a:bodyPr>
          <a:lstStyle/>
          <a:p>
            <a:pPr algn="l">
              <a:lnSpc>
                <a:spcPts val="7120"/>
              </a:lnSpc>
            </a:pPr>
            <a:r>
              <a:rPr lang="en-US" sz="5086">
                <a:solidFill>
                  <a:srgbClr val="000000"/>
                </a:solidFill>
                <a:latin typeface="Francois One"/>
              </a:rPr>
              <a:t>HER DERSTE UYGULAYACAĞIMIZ ÖĞRENME DÖNGÜMÜZ</a:t>
            </a:r>
          </a:p>
        </p:txBody>
      </p:sp>
      <p:sp>
        <p:nvSpPr>
          <p:cNvPr id="9" name="TextBox 9"/>
          <p:cNvSpPr txBox="1"/>
          <p:nvPr/>
        </p:nvSpPr>
        <p:spPr>
          <a:xfrm>
            <a:off x="7262357" y="3297530"/>
            <a:ext cx="9182676" cy="3224814"/>
          </a:xfrm>
          <a:prstGeom prst="rect">
            <a:avLst/>
          </a:prstGeom>
        </p:spPr>
        <p:txBody>
          <a:bodyPr lIns="0" tIns="0" rIns="0" bIns="0" rtlCol="0" anchor="t">
            <a:spAutoFit/>
          </a:bodyPr>
          <a:lstStyle/>
          <a:p>
            <a:pPr marL="1098109" lvl="1" indent="-549054" algn="l">
              <a:lnSpc>
                <a:spcPts val="5086"/>
              </a:lnSpc>
              <a:buFont typeface="Arial"/>
              <a:buChar char="•"/>
            </a:pPr>
            <a:r>
              <a:rPr lang="en-US" sz="5086">
                <a:solidFill>
                  <a:srgbClr val="000000"/>
                </a:solidFill>
                <a:latin typeface="KG Primary Penmanship"/>
              </a:rPr>
              <a:t>Algıla</a:t>
            </a:r>
          </a:p>
          <a:p>
            <a:pPr marL="1098109" lvl="1" indent="-549054" algn="l">
              <a:lnSpc>
                <a:spcPts val="5086"/>
              </a:lnSpc>
              <a:buFont typeface="Arial"/>
              <a:buChar char="•"/>
            </a:pPr>
            <a:r>
              <a:rPr lang="en-US" sz="5086">
                <a:solidFill>
                  <a:srgbClr val="000000"/>
                </a:solidFill>
                <a:latin typeface="KG Primary Penmanship"/>
              </a:rPr>
              <a:t>Tasarla</a:t>
            </a:r>
          </a:p>
          <a:p>
            <a:pPr marL="1098109" lvl="1" indent="-549054" algn="l">
              <a:lnSpc>
                <a:spcPts val="5086"/>
              </a:lnSpc>
              <a:buFont typeface="Arial"/>
              <a:buChar char="•"/>
            </a:pPr>
            <a:r>
              <a:rPr lang="en-US" sz="5086">
                <a:solidFill>
                  <a:srgbClr val="000000"/>
                </a:solidFill>
                <a:latin typeface="KG Primary Penmanship"/>
              </a:rPr>
              <a:t>Harekete Geç</a:t>
            </a:r>
          </a:p>
          <a:p>
            <a:pPr marL="1098109" lvl="1" indent="-549054" algn="l">
              <a:lnSpc>
                <a:spcPts val="5086"/>
              </a:lnSpc>
              <a:buFont typeface="Arial"/>
              <a:buChar char="•"/>
            </a:pPr>
            <a:r>
              <a:rPr lang="en-US" sz="5086">
                <a:solidFill>
                  <a:srgbClr val="000000"/>
                </a:solidFill>
                <a:latin typeface="KG Primary Penmanship"/>
              </a:rPr>
              <a:t>Yürüt</a:t>
            </a:r>
          </a:p>
          <a:p>
            <a:pPr marL="1098109" lvl="1" indent="-549054" algn="l">
              <a:lnSpc>
                <a:spcPts val="5086"/>
              </a:lnSpc>
              <a:buFont typeface="Arial"/>
              <a:buChar char="•"/>
            </a:pPr>
            <a:r>
              <a:rPr lang="en-US" sz="5086">
                <a:solidFill>
                  <a:srgbClr val="000000"/>
                </a:solidFill>
                <a:latin typeface="KG Primary Penmanship"/>
              </a:rPr>
              <a:t>Karar Ver</a:t>
            </a:r>
          </a:p>
        </p:txBody>
      </p:sp>
      <p:sp>
        <p:nvSpPr>
          <p:cNvPr id="10" name="Freeform 10"/>
          <p:cNvSpPr/>
          <p:nvPr/>
        </p:nvSpPr>
        <p:spPr>
          <a:xfrm>
            <a:off x="1159501" y="2220299"/>
            <a:ext cx="5781886" cy="5074478"/>
          </a:xfrm>
          <a:custGeom>
            <a:avLst/>
            <a:gdLst/>
            <a:ahLst/>
            <a:cxnLst/>
            <a:rect l="l" t="t" r="r" b="b"/>
            <a:pathLst>
              <a:path w="5781886" h="5074478">
                <a:moveTo>
                  <a:pt x="0" y="0"/>
                </a:moveTo>
                <a:lnTo>
                  <a:pt x="5781886" y="0"/>
                </a:lnTo>
                <a:lnTo>
                  <a:pt x="5781886" y="5074477"/>
                </a:lnTo>
                <a:lnTo>
                  <a:pt x="0" y="5074477"/>
                </a:lnTo>
                <a:lnTo>
                  <a:pt x="0" y="0"/>
                </a:lnTo>
                <a:close/>
              </a:path>
            </a:pathLst>
          </a:custGeom>
          <a:blipFill>
            <a:blip r:embed="rId2"/>
            <a:stretch>
              <a:fillRect/>
            </a:stretch>
          </a:blipFill>
        </p:spPr>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4E4C98"/>
        </a:solidFill>
        <a:effectLst/>
      </p:bgPr>
    </p:bg>
    <p:spTree>
      <p:nvGrpSpPr>
        <p:cNvPr id="1" name=""/>
        <p:cNvGrpSpPr/>
        <p:nvPr/>
      </p:nvGrpSpPr>
      <p:grpSpPr>
        <a:xfrm>
          <a:off x="0" y="0"/>
          <a:ext cx="0" cy="0"/>
          <a:chOff x="0" y="0"/>
          <a:chExt cx="0" cy="0"/>
        </a:xfrm>
      </p:grpSpPr>
      <p:grpSp>
        <p:nvGrpSpPr>
          <p:cNvPr id="2" name="Group 2"/>
          <p:cNvGrpSpPr/>
          <p:nvPr/>
        </p:nvGrpSpPr>
        <p:grpSpPr>
          <a:xfrm>
            <a:off x="470880" y="419670"/>
            <a:ext cx="17346239" cy="9447659"/>
            <a:chOff x="0" y="0"/>
            <a:chExt cx="4568557" cy="2488272"/>
          </a:xfrm>
        </p:grpSpPr>
        <p:sp>
          <p:nvSpPr>
            <p:cNvPr id="3" name="Freeform 3"/>
            <p:cNvSpPr/>
            <p:nvPr/>
          </p:nvSpPr>
          <p:spPr>
            <a:xfrm>
              <a:off x="0" y="0"/>
              <a:ext cx="4568557" cy="2488272"/>
            </a:xfrm>
            <a:custGeom>
              <a:avLst/>
              <a:gdLst/>
              <a:ahLst/>
              <a:cxnLst/>
              <a:rect l="l" t="t" r="r" b="b"/>
              <a:pathLst>
                <a:path w="4568557" h="2488272">
                  <a:moveTo>
                    <a:pt x="0" y="0"/>
                  </a:moveTo>
                  <a:lnTo>
                    <a:pt x="4568557" y="0"/>
                  </a:lnTo>
                  <a:lnTo>
                    <a:pt x="4568557" y="2488272"/>
                  </a:lnTo>
                  <a:lnTo>
                    <a:pt x="0" y="2488272"/>
                  </a:lnTo>
                  <a:close/>
                </a:path>
              </a:pathLst>
            </a:custGeom>
            <a:solidFill>
              <a:srgbClr val="FFFFFF"/>
            </a:solidFill>
          </p:spPr>
        </p:sp>
        <p:sp>
          <p:nvSpPr>
            <p:cNvPr id="4" name="TextBox 4"/>
            <p:cNvSpPr txBox="1"/>
            <p:nvPr/>
          </p:nvSpPr>
          <p:spPr>
            <a:xfrm>
              <a:off x="0" y="-38100"/>
              <a:ext cx="4568557" cy="2526372"/>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028700" y="1028700"/>
            <a:ext cx="16230600" cy="1419743"/>
            <a:chOff x="0" y="0"/>
            <a:chExt cx="4274726" cy="373924"/>
          </a:xfrm>
        </p:grpSpPr>
        <p:sp>
          <p:nvSpPr>
            <p:cNvPr id="6" name="Freeform 6"/>
            <p:cNvSpPr/>
            <p:nvPr/>
          </p:nvSpPr>
          <p:spPr>
            <a:xfrm>
              <a:off x="0" y="0"/>
              <a:ext cx="4274726" cy="373924"/>
            </a:xfrm>
            <a:custGeom>
              <a:avLst/>
              <a:gdLst/>
              <a:ahLst/>
              <a:cxnLst/>
              <a:rect l="l" t="t" r="r" b="b"/>
              <a:pathLst>
                <a:path w="4274726" h="373924">
                  <a:moveTo>
                    <a:pt x="0" y="0"/>
                  </a:moveTo>
                  <a:lnTo>
                    <a:pt x="4274726" y="0"/>
                  </a:lnTo>
                  <a:lnTo>
                    <a:pt x="4274726" y="373924"/>
                  </a:lnTo>
                  <a:lnTo>
                    <a:pt x="0" y="373924"/>
                  </a:lnTo>
                  <a:close/>
                </a:path>
              </a:pathLst>
            </a:custGeom>
            <a:solidFill>
              <a:srgbClr val="C1BFF4"/>
            </a:solidFill>
          </p:spPr>
        </p:sp>
        <p:sp>
          <p:nvSpPr>
            <p:cNvPr id="7" name="TextBox 7"/>
            <p:cNvSpPr txBox="1"/>
            <p:nvPr/>
          </p:nvSpPr>
          <p:spPr>
            <a:xfrm>
              <a:off x="0" y="-38100"/>
              <a:ext cx="4274726" cy="412024"/>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028700" y="2989032"/>
            <a:ext cx="6923084" cy="6269268"/>
            <a:chOff x="0" y="0"/>
            <a:chExt cx="1823364" cy="1651165"/>
          </a:xfrm>
        </p:grpSpPr>
        <p:sp>
          <p:nvSpPr>
            <p:cNvPr id="9" name="Freeform 9"/>
            <p:cNvSpPr/>
            <p:nvPr/>
          </p:nvSpPr>
          <p:spPr>
            <a:xfrm>
              <a:off x="0" y="0"/>
              <a:ext cx="1823364" cy="1651165"/>
            </a:xfrm>
            <a:custGeom>
              <a:avLst/>
              <a:gdLst/>
              <a:ahLst/>
              <a:cxnLst/>
              <a:rect l="l" t="t" r="r" b="b"/>
              <a:pathLst>
                <a:path w="1823364" h="1651165">
                  <a:moveTo>
                    <a:pt x="0" y="0"/>
                  </a:moveTo>
                  <a:lnTo>
                    <a:pt x="1823364" y="0"/>
                  </a:lnTo>
                  <a:lnTo>
                    <a:pt x="1823364" y="1651165"/>
                  </a:lnTo>
                  <a:lnTo>
                    <a:pt x="0" y="1651165"/>
                  </a:lnTo>
                  <a:close/>
                </a:path>
              </a:pathLst>
            </a:custGeom>
            <a:solidFill>
              <a:srgbClr val="C1BFF4"/>
            </a:solidFill>
          </p:spPr>
        </p:sp>
        <p:sp>
          <p:nvSpPr>
            <p:cNvPr id="10" name="TextBox 10"/>
            <p:cNvSpPr txBox="1"/>
            <p:nvPr/>
          </p:nvSpPr>
          <p:spPr>
            <a:xfrm>
              <a:off x="0" y="-38100"/>
              <a:ext cx="1823364" cy="1689265"/>
            </a:xfrm>
            <a:prstGeom prst="rect">
              <a:avLst/>
            </a:prstGeom>
          </p:spPr>
          <p:txBody>
            <a:bodyPr lIns="50800" tIns="50800" rIns="50800" bIns="50800" rtlCol="0" anchor="ctr"/>
            <a:lstStyle/>
            <a:p>
              <a:pPr algn="ctr">
                <a:lnSpc>
                  <a:spcPts val="2659"/>
                </a:lnSpc>
              </a:pPr>
              <a:endParaRPr/>
            </a:p>
          </p:txBody>
        </p:sp>
      </p:grpSp>
      <p:sp>
        <p:nvSpPr>
          <p:cNvPr id="11" name="Freeform 11"/>
          <p:cNvSpPr/>
          <p:nvPr/>
        </p:nvSpPr>
        <p:spPr>
          <a:xfrm>
            <a:off x="14917535" y="3745727"/>
            <a:ext cx="2510168" cy="1741429"/>
          </a:xfrm>
          <a:custGeom>
            <a:avLst/>
            <a:gdLst/>
            <a:ahLst/>
            <a:cxnLst/>
            <a:rect l="l" t="t" r="r" b="b"/>
            <a:pathLst>
              <a:path w="2510168" h="1741429">
                <a:moveTo>
                  <a:pt x="0" y="0"/>
                </a:moveTo>
                <a:lnTo>
                  <a:pt x="2510167" y="0"/>
                </a:lnTo>
                <a:lnTo>
                  <a:pt x="2510167" y="1741429"/>
                </a:lnTo>
                <a:lnTo>
                  <a:pt x="0" y="174142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2" name="Freeform 12"/>
          <p:cNvSpPr/>
          <p:nvPr/>
        </p:nvSpPr>
        <p:spPr>
          <a:xfrm>
            <a:off x="13684111" y="3402071"/>
            <a:ext cx="1561745" cy="1648279"/>
          </a:xfrm>
          <a:custGeom>
            <a:avLst/>
            <a:gdLst/>
            <a:ahLst/>
            <a:cxnLst/>
            <a:rect l="l" t="t" r="r" b="b"/>
            <a:pathLst>
              <a:path w="1561745" h="1648279">
                <a:moveTo>
                  <a:pt x="0" y="0"/>
                </a:moveTo>
                <a:lnTo>
                  <a:pt x="1561745" y="0"/>
                </a:lnTo>
                <a:lnTo>
                  <a:pt x="1561745" y="1648280"/>
                </a:lnTo>
                <a:lnTo>
                  <a:pt x="0" y="164828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3" name="Freeform 13"/>
          <p:cNvSpPr/>
          <p:nvPr/>
        </p:nvSpPr>
        <p:spPr>
          <a:xfrm>
            <a:off x="14231734" y="5670074"/>
            <a:ext cx="2575867" cy="1519761"/>
          </a:xfrm>
          <a:custGeom>
            <a:avLst/>
            <a:gdLst/>
            <a:ahLst/>
            <a:cxnLst/>
            <a:rect l="l" t="t" r="r" b="b"/>
            <a:pathLst>
              <a:path w="2575867" h="1519761">
                <a:moveTo>
                  <a:pt x="0" y="0"/>
                </a:moveTo>
                <a:lnTo>
                  <a:pt x="2575866" y="0"/>
                </a:lnTo>
                <a:lnTo>
                  <a:pt x="2575866" y="1519762"/>
                </a:lnTo>
                <a:lnTo>
                  <a:pt x="0" y="151976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4" name="Freeform 14"/>
          <p:cNvSpPr/>
          <p:nvPr/>
        </p:nvSpPr>
        <p:spPr>
          <a:xfrm>
            <a:off x="11639317" y="6815597"/>
            <a:ext cx="2332781" cy="2442703"/>
          </a:xfrm>
          <a:custGeom>
            <a:avLst/>
            <a:gdLst/>
            <a:ahLst/>
            <a:cxnLst/>
            <a:rect l="l" t="t" r="r" b="b"/>
            <a:pathLst>
              <a:path w="2332781" h="2442703">
                <a:moveTo>
                  <a:pt x="0" y="0"/>
                </a:moveTo>
                <a:lnTo>
                  <a:pt x="2332782" y="0"/>
                </a:lnTo>
                <a:lnTo>
                  <a:pt x="2332782" y="2442703"/>
                </a:lnTo>
                <a:lnTo>
                  <a:pt x="0" y="2442703"/>
                </a:lnTo>
                <a:lnTo>
                  <a:pt x="0" y="0"/>
                </a:lnTo>
                <a:close/>
              </a:path>
            </a:pathLst>
          </a:custGeom>
          <a:blipFill>
            <a:blip r:embed="rId8"/>
            <a:stretch>
              <a:fillRect/>
            </a:stretch>
          </a:blipFill>
        </p:spPr>
      </p:sp>
      <p:sp>
        <p:nvSpPr>
          <p:cNvPr id="15" name="Freeform 15"/>
          <p:cNvSpPr/>
          <p:nvPr/>
        </p:nvSpPr>
        <p:spPr>
          <a:xfrm>
            <a:off x="14718064" y="7512933"/>
            <a:ext cx="1842058" cy="1542724"/>
          </a:xfrm>
          <a:custGeom>
            <a:avLst/>
            <a:gdLst/>
            <a:ahLst/>
            <a:cxnLst/>
            <a:rect l="l" t="t" r="r" b="b"/>
            <a:pathLst>
              <a:path w="1842058" h="1542724">
                <a:moveTo>
                  <a:pt x="0" y="0"/>
                </a:moveTo>
                <a:lnTo>
                  <a:pt x="1842058" y="0"/>
                </a:lnTo>
                <a:lnTo>
                  <a:pt x="1842058" y="1542724"/>
                </a:lnTo>
                <a:lnTo>
                  <a:pt x="0" y="1542724"/>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6" name="Freeform 16"/>
          <p:cNvSpPr/>
          <p:nvPr/>
        </p:nvSpPr>
        <p:spPr>
          <a:xfrm>
            <a:off x="11811373" y="4616441"/>
            <a:ext cx="1988669" cy="1667997"/>
          </a:xfrm>
          <a:custGeom>
            <a:avLst/>
            <a:gdLst/>
            <a:ahLst/>
            <a:cxnLst/>
            <a:rect l="l" t="t" r="r" b="b"/>
            <a:pathLst>
              <a:path w="1988669" h="1667997">
                <a:moveTo>
                  <a:pt x="0" y="0"/>
                </a:moveTo>
                <a:lnTo>
                  <a:pt x="1988670" y="0"/>
                </a:lnTo>
                <a:lnTo>
                  <a:pt x="1988670" y="1667997"/>
                </a:lnTo>
                <a:lnTo>
                  <a:pt x="0" y="1667997"/>
                </a:lnTo>
                <a:lnTo>
                  <a:pt x="0" y="0"/>
                </a:lnTo>
                <a:close/>
              </a:path>
            </a:pathLst>
          </a:custGeom>
          <a:blipFill>
            <a:blip r:embed="rId11"/>
            <a:stretch>
              <a:fillRect/>
            </a:stretch>
          </a:blipFill>
        </p:spPr>
      </p:sp>
      <p:sp>
        <p:nvSpPr>
          <p:cNvPr id="17" name="Freeform 17"/>
          <p:cNvSpPr/>
          <p:nvPr/>
        </p:nvSpPr>
        <p:spPr>
          <a:xfrm>
            <a:off x="8190126" y="2923105"/>
            <a:ext cx="4623913" cy="6677130"/>
          </a:xfrm>
          <a:custGeom>
            <a:avLst/>
            <a:gdLst/>
            <a:ahLst/>
            <a:cxnLst/>
            <a:rect l="l" t="t" r="r" b="b"/>
            <a:pathLst>
              <a:path w="4623913" h="6677130">
                <a:moveTo>
                  <a:pt x="0" y="0"/>
                </a:moveTo>
                <a:lnTo>
                  <a:pt x="4623912" y="0"/>
                </a:lnTo>
                <a:lnTo>
                  <a:pt x="4623912" y="6677130"/>
                </a:lnTo>
                <a:lnTo>
                  <a:pt x="0" y="667713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18" name="Freeform 18"/>
          <p:cNvSpPr/>
          <p:nvPr/>
        </p:nvSpPr>
        <p:spPr>
          <a:xfrm>
            <a:off x="14870464" y="7665333"/>
            <a:ext cx="1842058" cy="1542724"/>
          </a:xfrm>
          <a:custGeom>
            <a:avLst/>
            <a:gdLst/>
            <a:ahLst/>
            <a:cxnLst/>
            <a:rect l="l" t="t" r="r" b="b"/>
            <a:pathLst>
              <a:path w="1842058" h="1542724">
                <a:moveTo>
                  <a:pt x="0" y="0"/>
                </a:moveTo>
                <a:lnTo>
                  <a:pt x="1842058" y="0"/>
                </a:lnTo>
                <a:lnTo>
                  <a:pt x="1842058" y="1542724"/>
                </a:lnTo>
                <a:lnTo>
                  <a:pt x="0" y="1542724"/>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9" name="Freeform 19"/>
          <p:cNvSpPr/>
          <p:nvPr/>
        </p:nvSpPr>
        <p:spPr>
          <a:xfrm>
            <a:off x="9743472" y="5050351"/>
            <a:ext cx="1517221" cy="1524845"/>
          </a:xfrm>
          <a:custGeom>
            <a:avLst/>
            <a:gdLst/>
            <a:ahLst/>
            <a:cxnLst/>
            <a:rect l="l" t="t" r="r" b="b"/>
            <a:pathLst>
              <a:path w="1517221" h="1524845">
                <a:moveTo>
                  <a:pt x="0" y="0"/>
                </a:moveTo>
                <a:lnTo>
                  <a:pt x="1517221" y="0"/>
                </a:lnTo>
                <a:lnTo>
                  <a:pt x="1517221" y="1524845"/>
                </a:lnTo>
                <a:lnTo>
                  <a:pt x="0" y="1524845"/>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20" name="Freeform 20"/>
          <p:cNvSpPr/>
          <p:nvPr/>
        </p:nvSpPr>
        <p:spPr>
          <a:xfrm>
            <a:off x="10360270" y="6656061"/>
            <a:ext cx="1279047" cy="1380887"/>
          </a:xfrm>
          <a:custGeom>
            <a:avLst/>
            <a:gdLst/>
            <a:ahLst/>
            <a:cxnLst/>
            <a:rect l="l" t="t" r="r" b="b"/>
            <a:pathLst>
              <a:path w="1279047" h="1380887">
                <a:moveTo>
                  <a:pt x="0" y="0"/>
                </a:moveTo>
                <a:lnTo>
                  <a:pt x="1279047" y="0"/>
                </a:lnTo>
                <a:lnTo>
                  <a:pt x="1279047" y="1380887"/>
                </a:lnTo>
                <a:lnTo>
                  <a:pt x="0" y="1380887"/>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sp>
        <p:nvSpPr>
          <p:cNvPr id="21" name="TextBox 21"/>
          <p:cNvSpPr txBox="1"/>
          <p:nvPr/>
        </p:nvSpPr>
        <p:spPr>
          <a:xfrm>
            <a:off x="1515445" y="1250716"/>
            <a:ext cx="15483437" cy="870936"/>
          </a:xfrm>
          <a:prstGeom prst="rect">
            <a:avLst/>
          </a:prstGeom>
        </p:spPr>
        <p:txBody>
          <a:bodyPr lIns="0" tIns="0" rIns="0" bIns="0" rtlCol="0" anchor="t">
            <a:spAutoFit/>
          </a:bodyPr>
          <a:lstStyle/>
          <a:p>
            <a:pPr algn="l">
              <a:lnSpc>
                <a:spcPts val="7120"/>
              </a:lnSpc>
            </a:pPr>
            <a:r>
              <a:rPr lang="en-US" sz="5086">
                <a:solidFill>
                  <a:srgbClr val="000000"/>
                </a:solidFill>
                <a:latin typeface="Francois One"/>
              </a:rPr>
              <a:t>YAPAY SINIR AĞLARI KULLANIM ALANLARI </a:t>
            </a:r>
          </a:p>
        </p:txBody>
      </p:sp>
      <p:sp>
        <p:nvSpPr>
          <p:cNvPr id="22" name="TextBox 22"/>
          <p:cNvSpPr txBox="1"/>
          <p:nvPr/>
        </p:nvSpPr>
        <p:spPr>
          <a:xfrm>
            <a:off x="1270914" y="3449696"/>
            <a:ext cx="6049139" cy="5671574"/>
          </a:xfrm>
          <a:prstGeom prst="rect">
            <a:avLst/>
          </a:prstGeom>
        </p:spPr>
        <p:txBody>
          <a:bodyPr lIns="0" tIns="0" rIns="0" bIns="0" rtlCol="0" anchor="t">
            <a:spAutoFit/>
          </a:bodyPr>
          <a:lstStyle/>
          <a:p>
            <a:pPr algn="l">
              <a:lnSpc>
                <a:spcPts val="3207"/>
              </a:lnSpc>
            </a:pPr>
            <a:r>
              <a:rPr lang="en-US" sz="3207">
                <a:solidFill>
                  <a:srgbClr val="000000"/>
                </a:solidFill>
                <a:latin typeface="KG Primary Penmanship"/>
              </a:rPr>
              <a:t>Günümüzde bilgisayarlar ve bilgisayar sistemleri yaşamımızın vazgeçilmez bir parçası haline gelmiştir. Yapay zekânın alt dallarından birisi olan YSA, bilgisayarların derin öğrenme yöntemlerinde sıklıkla kullanılan bir yapıdır. YSA temel alınarak farklı birçok derin öğrenme mimarisi tasarlanmıştır. YSA modelleri sağlık, medikal ve tıp sektörleri başta olmak üzere makine imalat sanayisi, otomotiv, elektronik, havacılık ve uzay sanayisi, bankacılık ve askeri alanlarda etkili biçimde kullanılmaktadır. Ayrıca insansı robotlarda sıklıkla kullanılmaktadır </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4E4C98"/>
        </a:solidFill>
        <a:effectLst/>
      </p:bgPr>
    </p:bg>
    <p:spTree>
      <p:nvGrpSpPr>
        <p:cNvPr id="1" name=""/>
        <p:cNvGrpSpPr/>
        <p:nvPr/>
      </p:nvGrpSpPr>
      <p:grpSpPr>
        <a:xfrm>
          <a:off x="0" y="0"/>
          <a:ext cx="0" cy="0"/>
          <a:chOff x="0" y="0"/>
          <a:chExt cx="0" cy="0"/>
        </a:xfrm>
      </p:grpSpPr>
      <p:grpSp>
        <p:nvGrpSpPr>
          <p:cNvPr id="2" name="Group 2"/>
          <p:cNvGrpSpPr/>
          <p:nvPr/>
        </p:nvGrpSpPr>
        <p:grpSpPr>
          <a:xfrm>
            <a:off x="470880" y="419670"/>
            <a:ext cx="17346239" cy="9447659"/>
            <a:chOff x="0" y="0"/>
            <a:chExt cx="4568557" cy="2488272"/>
          </a:xfrm>
        </p:grpSpPr>
        <p:sp>
          <p:nvSpPr>
            <p:cNvPr id="3" name="Freeform 3"/>
            <p:cNvSpPr/>
            <p:nvPr/>
          </p:nvSpPr>
          <p:spPr>
            <a:xfrm>
              <a:off x="0" y="0"/>
              <a:ext cx="4568557" cy="2488272"/>
            </a:xfrm>
            <a:custGeom>
              <a:avLst/>
              <a:gdLst/>
              <a:ahLst/>
              <a:cxnLst/>
              <a:rect l="l" t="t" r="r" b="b"/>
              <a:pathLst>
                <a:path w="4568557" h="2488272">
                  <a:moveTo>
                    <a:pt x="0" y="0"/>
                  </a:moveTo>
                  <a:lnTo>
                    <a:pt x="4568557" y="0"/>
                  </a:lnTo>
                  <a:lnTo>
                    <a:pt x="4568557" y="2488272"/>
                  </a:lnTo>
                  <a:lnTo>
                    <a:pt x="0" y="2488272"/>
                  </a:lnTo>
                  <a:close/>
                </a:path>
              </a:pathLst>
            </a:custGeom>
            <a:solidFill>
              <a:srgbClr val="FFFFFF"/>
            </a:solidFill>
          </p:spPr>
        </p:sp>
        <p:sp>
          <p:nvSpPr>
            <p:cNvPr id="4" name="TextBox 4"/>
            <p:cNvSpPr txBox="1"/>
            <p:nvPr/>
          </p:nvSpPr>
          <p:spPr>
            <a:xfrm>
              <a:off x="0" y="-38100"/>
              <a:ext cx="4568557" cy="2526372"/>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7262357" y="1028700"/>
            <a:ext cx="9996943" cy="8229600"/>
            <a:chOff x="0" y="0"/>
            <a:chExt cx="2632940" cy="2167467"/>
          </a:xfrm>
        </p:grpSpPr>
        <p:sp>
          <p:nvSpPr>
            <p:cNvPr id="6" name="Freeform 6"/>
            <p:cNvSpPr/>
            <p:nvPr/>
          </p:nvSpPr>
          <p:spPr>
            <a:xfrm>
              <a:off x="0" y="0"/>
              <a:ext cx="2632940" cy="2167467"/>
            </a:xfrm>
            <a:custGeom>
              <a:avLst/>
              <a:gdLst/>
              <a:ahLst/>
              <a:cxnLst/>
              <a:rect l="l" t="t" r="r" b="b"/>
              <a:pathLst>
                <a:path w="2632940" h="2167467">
                  <a:moveTo>
                    <a:pt x="0" y="0"/>
                  </a:moveTo>
                  <a:lnTo>
                    <a:pt x="2632940" y="0"/>
                  </a:lnTo>
                  <a:lnTo>
                    <a:pt x="2632940" y="2167467"/>
                  </a:lnTo>
                  <a:lnTo>
                    <a:pt x="0" y="2167467"/>
                  </a:lnTo>
                  <a:close/>
                </a:path>
              </a:pathLst>
            </a:custGeom>
            <a:solidFill>
              <a:srgbClr val="C1BFF4"/>
            </a:solidFill>
          </p:spPr>
        </p:sp>
        <p:sp>
          <p:nvSpPr>
            <p:cNvPr id="7" name="TextBox 7"/>
            <p:cNvSpPr txBox="1"/>
            <p:nvPr/>
          </p:nvSpPr>
          <p:spPr>
            <a:xfrm>
              <a:off x="0" y="-38100"/>
              <a:ext cx="2632940" cy="2205567"/>
            </a:xfrm>
            <a:prstGeom prst="rect">
              <a:avLst/>
            </a:prstGeom>
          </p:spPr>
          <p:txBody>
            <a:bodyPr lIns="50800" tIns="50800" rIns="50800" bIns="50800" rtlCol="0" anchor="ctr"/>
            <a:lstStyle/>
            <a:p>
              <a:pPr algn="ctr">
                <a:lnSpc>
                  <a:spcPts val="2659"/>
                </a:lnSpc>
              </a:pPr>
              <a:endParaRPr/>
            </a:p>
          </p:txBody>
        </p:sp>
      </p:grpSp>
      <p:sp>
        <p:nvSpPr>
          <p:cNvPr id="8" name="Freeform 8"/>
          <p:cNvSpPr/>
          <p:nvPr/>
        </p:nvSpPr>
        <p:spPr>
          <a:xfrm>
            <a:off x="1160598" y="1028700"/>
            <a:ext cx="5370274" cy="4486416"/>
          </a:xfrm>
          <a:custGeom>
            <a:avLst/>
            <a:gdLst/>
            <a:ahLst/>
            <a:cxnLst/>
            <a:rect l="l" t="t" r="r" b="b"/>
            <a:pathLst>
              <a:path w="5370274" h="4486416">
                <a:moveTo>
                  <a:pt x="0" y="0"/>
                </a:moveTo>
                <a:lnTo>
                  <a:pt x="5370274" y="0"/>
                </a:lnTo>
                <a:lnTo>
                  <a:pt x="5370274" y="4486416"/>
                </a:lnTo>
                <a:lnTo>
                  <a:pt x="0" y="448641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TextBox 9"/>
          <p:cNvSpPr txBox="1"/>
          <p:nvPr/>
        </p:nvSpPr>
        <p:spPr>
          <a:xfrm>
            <a:off x="7669491" y="1244138"/>
            <a:ext cx="9182676" cy="1766286"/>
          </a:xfrm>
          <a:prstGeom prst="rect">
            <a:avLst/>
          </a:prstGeom>
        </p:spPr>
        <p:txBody>
          <a:bodyPr lIns="0" tIns="0" rIns="0" bIns="0" rtlCol="0" anchor="t">
            <a:spAutoFit/>
          </a:bodyPr>
          <a:lstStyle/>
          <a:p>
            <a:pPr algn="l">
              <a:lnSpc>
                <a:spcPts val="7120"/>
              </a:lnSpc>
            </a:pPr>
            <a:r>
              <a:rPr lang="tr-TR" sz="5086" u="sng" dirty="0">
                <a:solidFill>
                  <a:srgbClr val="000000"/>
                </a:solidFill>
                <a:latin typeface="Francois One"/>
                <a:hlinkClick r:id="rId4" tooltip="https://www.youtube.com/watch?v=kYXZn1TApac"/>
              </a:rPr>
              <a:t>A</a:t>
            </a:r>
            <a:r>
              <a:rPr lang="en-US" sz="5086" u="sng" dirty="0">
                <a:solidFill>
                  <a:srgbClr val="000000"/>
                </a:solidFill>
                <a:latin typeface="Francois One"/>
                <a:hlinkClick r:id="rId4" tooltip="https://www.youtube.com/watch?v=kYXZn1TApac"/>
              </a:rPr>
              <a:t>NIMASYONLARLA FARKLI YAPAY SINIR AĞLARI </a:t>
            </a:r>
            <a:endParaRPr lang="en-US" sz="5086" u="sng" dirty="0">
              <a:solidFill>
                <a:srgbClr val="000000"/>
              </a:solidFill>
              <a:latin typeface="Francois One"/>
              <a:hlinkClick r:id="rId5" tooltip="https://www.youtube.com/watch?v=kYXZn1TApac"/>
            </a:endParaRPr>
          </a:p>
        </p:txBody>
      </p:sp>
      <p:pic>
        <p:nvPicPr>
          <p:cNvPr id="10" name="Picture 10"/>
          <p:cNvPicPr>
            <a:picLocks noChangeAspect="1"/>
          </p:cNvPicPr>
          <p:nvPr/>
        </p:nvPicPr>
        <p:blipFill>
          <a:blip r:embed="rId6"/>
          <a:srcRect/>
          <a:stretch>
            <a:fillRect/>
          </a:stretch>
        </p:blipFill>
        <p:spPr>
          <a:xfrm rot="-1066551">
            <a:off x="15211070" y="1934055"/>
            <a:ext cx="1434684" cy="1576576"/>
          </a:xfrm>
          <a:prstGeom prst="rect">
            <a:avLst/>
          </a:prstGeom>
        </p:spPr>
      </p:pic>
      <p:sp>
        <p:nvSpPr>
          <p:cNvPr id="11" name="Freeform 11"/>
          <p:cNvSpPr/>
          <p:nvPr/>
        </p:nvSpPr>
        <p:spPr>
          <a:xfrm>
            <a:off x="651927" y="6798636"/>
            <a:ext cx="4146991" cy="2799219"/>
          </a:xfrm>
          <a:custGeom>
            <a:avLst/>
            <a:gdLst/>
            <a:ahLst/>
            <a:cxnLst/>
            <a:rect l="l" t="t" r="r" b="b"/>
            <a:pathLst>
              <a:path w="4146991" h="2799219">
                <a:moveTo>
                  <a:pt x="0" y="0"/>
                </a:moveTo>
                <a:lnTo>
                  <a:pt x="4146991" y="0"/>
                </a:lnTo>
                <a:lnTo>
                  <a:pt x="4146991" y="2799219"/>
                </a:lnTo>
                <a:lnTo>
                  <a:pt x="0" y="279921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2" name="TextBox 12"/>
          <p:cNvSpPr txBox="1"/>
          <p:nvPr/>
        </p:nvSpPr>
        <p:spPr>
          <a:xfrm>
            <a:off x="2287125" y="7514794"/>
            <a:ext cx="2258471" cy="933021"/>
          </a:xfrm>
          <a:prstGeom prst="rect">
            <a:avLst/>
          </a:prstGeom>
        </p:spPr>
        <p:txBody>
          <a:bodyPr lIns="0" tIns="0" rIns="0" bIns="0" rtlCol="0" anchor="t">
            <a:spAutoFit/>
          </a:bodyPr>
          <a:lstStyle/>
          <a:p>
            <a:pPr algn="l">
              <a:lnSpc>
                <a:spcPts val="2494"/>
              </a:lnSpc>
            </a:pPr>
            <a:r>
              <a:rPr lang="en-US" sz="2494">
                <a:solidFill>
                  <a:srgbClr val="000000"/>
                </a:solidFill>
                <a:latin typeface="Francois One"/>
              </a:rPr>
              <a:t>Dilerseniz ders sonrasında izleyebilirsiniz.</a:t>
            </a:r>
          </a:p>
        </p:txBody>
      </p:sp>
      <p:grpSp>
        <p:nvGrpSpPr>
          <p:cNvPr id="13" name="Group 13"/>
          <p:cNvGrpSpPr/>
          <p:nvPr/>
        </p:nvGrpSpPr>
        <p:grpSpPr>
          <a:xfrm>
            <a:off x="13183369" y="3788847"/>
            <a:ext cx="3668797" cy="3668797"/>
            <a:chOff x="0" y="0"/>
            <a:chExt cx="4891730" cy="4891730"/>
          </a:xfrm>
        </p:grpSpPr>
        <p:sp>
          <p:nvSpPr>
            <p:cNvPr id="14" name="Freeform 14"/>
            <p:cNvSpPr/>
            <p:nvPr/>
          </p:nvSpPr>
          <p:spPr>
            <a:xfrm>
              <a:off x="0" y="0"/>
              <a:ext cx="4891730" cy="4891730"/>
            </a:xfrm>
            <a:custGeom>
              <a:avLst/>
              <a:gdLst/>
              <a:ahLst/>
              <a:cxnLst/>
              <a:rect l="l" t="t" r="r" b="b"/>
              <a:pathLst>
                <a:path w="4891730" h="4891730">
                  <a:moveTo>
                    <a:pt x="0" y="0"/>
                  </a:moveTo>
                  <a:lnTo>
                    <a:pt x="4891730" y="0"/>
                  </a:lnTo>
                  <a:lnTo>
                    <a:pt x="4891730" y="4891730"/>
                  </a:lnTo>
                  <a:lnTo>
                    <a:pt x="0" y="489173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grpSp>
      <p:sp>
        <p:nvSpPr>
          <p:cNvPr id="15" name="TextBox 15"/>
          <p:cNvSpPr txBox="1"/>
          <p:nvPr/>
        </p:nvSpPr>
        <p:spPr>
          <a:xfrm>
            <a:off x="7892915" y="3476937"/>
            <a:ext cx="4832170" cy="5223823"/>
          </a:xfrm>
          <a:prstGeom prst="rect">
            <a:avLst/>
          </a:prstGeom>
        </p:spPr>
        <p:txBody>
          <a:bodyPr lIns="0" tIns="0" rIns="0" bIns="0" rtlCol="0" anchor="t">
            <a:spAutoFit/>
          </a:bodyPr>
          <a:lstStyle/>
          <a:p>
            <a:pPr algn="l">
              <a:lnSpc>
                <a:spcPts val="3162"/>
              </a:lnSpc>
            </a:pPr>
            <a:r>
              <a:rPr lang="en-US" sz="3162" dirty="0" err="1">
                <a:solidFill>
                  <a:srgbClr val="000000"/>
                </a:solidFill>
                <a:latin typeface="KG Primary Penmanship"/>
              </a:rPr>
              <a:t>Animasyonlarla</a:t>
            </a:r>
            <a:r>
              <a:rPr lang="en-US" sz="3162" dirty="0">
                <a:solidFill>
                  <a:srgbClr val="000000"/>
                </a:solidFill>
                <a:latin typeface="KG Primary Penmanship"/>
              </a:rPr>
              <a:t> </a:t>
            </a:r>
            <a:r>
              <a:rPr lang="en-US" sz="3162" dirty="0" err="1">
                <a:solidFill>
                  <a:srgbClr val="000000"/>
                </a:solidFill>
                <a:latin typeface="KG Primary Penmanship"/>
              </a:rPr>
              <a:t>Farklı</a:t>
            </a:r>
            <a:r>
              <a:rPr lang="en-US" sz="3162" dirty="0">
                <a:solidFill>
                  <a:srgbClr val="000000"/>
                </a:solidFill>
                <a:latin typeface="KG Primary Penmanship"/>
              </a:rPr>
              <a:t> </a:t>
            </a:r>
            <a:r>
              <a:rPr lang="en-US" sz="3162" dirty="0" err="1">
                <a:solidFill>
                  <a:srgbClr val="000000"/>
                </a:solidFill>
                <a:latin typeface="KG Primary Penmanship"/>
              </a:rPr>
              <a:t>Yapay</a:t>
            </a:r>
            <a:r>
              <a:rPr lang="en-US" sz="3162" dirty="0">
                <a:solidFill>
                  <a:srgbClr val="000000"/>
                </a:solidFill>
                <a:latin typeface="KG Primary Penmanship"/>
              </a:rPr>
              <a:t> </a:t>
            </a:r>
            <a:r>
              <a:rPr lang="en-US" sz="3162" dirty="0" err="1">
                <a:solidFill>
                  <a:srgbClr val="000000"/>
                </a:solidFill>
                <a:latin typeface="KG Primary Penmanship"/>
              </a:rPr>
              <a:t>Sinir</a:t>
            </a:r>
            <a:r>
              <a:rPr lang="en-US" sz="3162" dirty="0">
                <a:solidFill>
                  <a:srgbClr val="000000"/>
                </a:solidFill>
                <a:latin typeface="KG Primary Penmanship"/>
              </a:rPr>
              <a:t> </a:t>
            </a:r>
            <a:r>
              <a:rPr lang="en-US" sz="3162" dirty="0" err="1">
                <a:solidFill>
                  <a:srgbClr val="000000"/>
                </a:solidFill>
                <a:latin typeface="KG Primary Penmanship"/>
              </a:rPr>
              <a:t>Ağları</a:t>
            </a:r>
            <a:r>
              <a:rPr lang="en-US" sz="3162" dirty="0">
                <a:solidFill>
                  <a:srgbClr val="000000"/>
                </a:solidFill>
                <a:latin typeface="KG Primary Penmanship"/>
              </a:rPr>
              <a:t> </a:t>
            </a:r>
            <a:r>
              <a:rPr lang="en-US" sz="3162" dirty="0" err="1">
                <a:solidFill>
                  <a:srgbClr val="000000"/>
                </a:solidFill>
                <a:latin typeface="KG Primary Penmanship"/>
              </a:rPr>
              <a:t>videosunu</a:t>
            </a:r>
            <a:r>
              <a:rPr lang="en-US" sz="3162" dirty="0">
                <a:solidFill>
                  <a:srgbClr val="000000"/>
                </a:solidFill>
                <a:latin typeface="KG Primary Penmanship"/>
              </a:rPr>
              <a:t> </a:t>
            </a:r>
            <a:r>
              <a:rPr lang="en-US" sz="3162" dirty="0" err="1">
                <a:solidFill>
                  <a:srgbClr val="000000"/>
                </a:solidFill>
                <a:latin typeface="KG Primary Penmanship"/>
              </a:rPr>
              <a:t>izleyerek</a:t>
            </a:r>
            <a:r>
              <a:rPr lang="en-US" sz="3162" dirty="0">
                <a:solidFill>
                  <a:srgbClr val="000000"/>
                </a:solidFill>
                <a:latin typeface="KG Primary Penmanship"/>
              </a:rPr>
              <a:t>, </a:t>
            </a:r>
            <a:r>
              <a:rPr lang="en-US" sz="3162" dirty="0" err="1">
                <a:solidFill>
                  <a:srgbClr val="000000"/>
                </a:solidFill>
                <a:latin typeface="KG Primary Penmanship"/>
              </a:rPr>
              <a:t>sinir</a:t>
            </a:r>
            <a:r>
              <a:rPr lang="en-US" sz="3162" dirty="0">
                <a:solidFill>
                  <a:srgbClr val="000000"/>
                </a:solidFill>
                <a:latin typeface="KG Primary Penmanship"/>
              </a:rPr>
              <a:t> </a:t>
            </a:r>
            <a:r>
              <a:rPr lang="en-US" sz="3162" dirty="0" err="1">
                <a:solidFill>
                  <a:srgbClr val="000000"/>
                </a:solidFill>
                <a:latin typeface="KG Primary Penmanship"/>
              </a:rPr>
              <a:t>hücresinin</a:t>
            </a:r>
            <a:r>
              <a:rPr lang="en-US" sz="3162" dirty="0">
                <a:solidFill>
                  <a:srgbClr val="000000"/>
                </a:solidFill>
                <a:latin typeface="KG Primary Penmanship"/>
              </a:rPr>
              <a:t> </a:t>
            </a:r>
            <a:r>
              <a:rPr lang="en-US" sz="3162" dirty="0" err="1">
                <a:solidFill>
                  <a:srgbClr val="000000"/>
                </a:solidFill>
                <a:latin typeface="KG Primary Penmanship"/>
              </a:rPr>
              <a:t>farklı</a:t>
            </a:r>
            <a:r>
              <a:rPr lang="en-US" sz="3162" dirty="0">
                <a:solidFill>
                  <a:srgbClr val="000000"/>
                </a:solidFill>
                <a:latin typeface="KG Primary Penmanship"/>
              </a:rPr>
              <a:t> </a:t>
            </a:r>
            <a:r>
              <a:rPr lang="en-US" sz="3162" dirty="0" err="1">
                <a:solidFill>
                  <a:srgbClr val="000000"/>
                </a:solidFill>
                <a:latin typeface="KG Primary Penmanship"/>
              </a:rPr>
              <a:t>ağ</a:t>
            </a:r>
            <a:r>
              <a:rPr lang="en-US" sz="3162" dirty="0">
                <a:solidFill>
                  <a:srgbClr val="000000"/>
                </a:solidFill>
                <a:latin typeface="KG Primary Penmanship"/>
              </a:rPr>
              <a:t> </a:t>
            </a:r>
            <a:r>
              <a:rPr lang="en-US" sz="3162" dirty="0" err="1">
                <a:solidFill>
                  <a:srgbClr val="000000"/>
                </a:solidFill>
                <a:latin typeface="KG Primary Penmanship"/>
              </a:rPr>
              <a:t>modelleri</a:t>
            </a:r>
            <a:r>
              <a:rPr lang="en-US" sz="3162" dirty="0">
                <a:solidFill>
                  <a:srgbClr val="000000"/>
                </a:solidFill>
                <a:latin typeface="KG Primary Penmanship"/>
              </a:rPr>
              <a:t> </a:t>
            </a:r>
            <a:r>
              <a:rPr lang="en-US" sz="3162" dirty="0" err="1">
                <a:solidFill>
                  <a:srgbClr val="000000"/>
                </a:solidFill>
                <a:latin typeface="KG Primary Penmanship"/>
              </a:rPr>
              <a:t>geliştirmede</a:t>
            </a:r>
            <a:r>
              <a:rPr lang="en-US" sz="3162" dirty="0">
                <a:solidFill>
                  <a:srgbClr val="000000"/>
                </a:solidFill>
                <a:latin typeface="KG Primary Penmanship"/>
              </a:rPr>
              <a:t> </a:t>
            </a:r>
            <a:r>
              <a:rPr lang="en-US" sz="3162" dirty="0" err="1">
                <a:solidFill>
                  <a:srgbClr val="000000"/>
                </a:solidFill>
                <a:latin typeface="KG Primary Penmanship"/>
              </a:rPr>
              <a:t>nasıl</a:t>
            </a:r>
            <a:r>
              <a:rPr lang="en-US" sz="3162" dirty="0">
                <a:solidFill>
                  <a:srgbClr val="000000"/>
                </a:solidFill>
                <a:latin typeface="KG Primary Penmanship"/>
              </a:rPr>
              <a:t> </a:t>
            </a:r>
            <a:r>
              <a:rPr lang="en-US" sz="3162" dirty="0" err="1">
                <a:solidFill>
                  <a:srgbClr val="000000"/>
                </a:solidFill>
                <a:latin typeface="KG Primary Penmanship"/>
              </a:rPr>
              <a:t>araç</a:t>
            </a:r>
            <a:r>
              <a:rPr lang="en-US" sz="3162" dirty="0">
                <a:solidFill>
                  <a:srgbClr val="000000"/>
                </a:solidFill>
                <a:latin typeface="KG Primary Penmanship"/>
              </a:rPr>
              <a:t> </a:t>
            </a:r>
            <a:r>
              <a:rPr lang="en-US" sz="3162" dirty="0" err="1">
                <a:solidFill>
                  <a:srgbClr val="000000"/>
                </a:solidFill>
                <a:latin typeface="KG Primary Penmanship"/>
              </a:rPr>
              <a:t>olabileceğini</a:t>
            </a:r>
            <a:r>
              <a:rPr lang="en-US" sz="3162" dirty="0">
                <a:solidFill>
                  <a:srgbClr val="000000"/>
                </a:solidFill>
                <a:latin typeface="KG Primary Penmanship"/>
              </a:rPr>
              <a:t> </a:t>
            </a:r>
            <a:r>
              <a:rPr lang="en-US" sz="3162" dirty="0" err="1">
                <a:solidFill>
                  <a:srgbClr val="000000"/>
                </a:solidFill>
                <a:latin typeface="KG Primary Penmanship"/>
              </a:rPr>
              <a:t>keşfedeceğiz</a:t>
            </a:r>
            <a:r>
              <a:rPr lang="en-US" sz="3162" dirty="0">
                <a:solidFill>
                  <a:srgbClr val="000000"/>
                </a:solidFill>
                <a:latin typeface="KG Primary Penmanship"/>
              </a:rPr>
              <a:t>. </a:t>
            </a:r>
            <a:r>
              <a:rPr lang="en-US" sz="3162" dirty="0" err="1">
                <a:solidFill>
                  <a:srgbClr val="000000"/>
                </a:solidFill>
                <a:latin typeface="KG Primary Penmanship"/>
              </a:rPr>
              <a:t>İnsan</a:t>
            </a:r>
            <a:r>
              <a:rPr lang="en-US" sz="3162" dirty="0">
                <a:solidFill>
                  <a:srgbClr val="000000"/>
                </a:solidFill>
                <a:latin typeface="KG Primary Penmanship"/>
              </a:rPr>
              <a:t> </a:t>
            </a:r>
            <a:r>
              <a:rPr lang="en-US" sz="3162" dirty="0" err="1">
                <a:solidFill>
                  <a:srgbClr val="000000"/>
                </a:solidFill>
                <a:latin typeface="KG Primary Penmanship"/>
              </a:rPr>
              <a:t>beyni</a:t>
            </a:r>
            <a:r>
              <a:rPr lang="en-US" sz="3162" dirty="0">
                <a:solidFill>
                  <a:srgbClr val="000000"/>
                </a:solidFill>
                <a:latin typeface="KG Primary Penmanship"/>
              </a:rPr>
              <a:t> </a:t>
            </a:r>
            <a:r>
              <a:rPr lang="en-US" sz="3162" dirty="0" err="1">
                <a:solidFill>
                  <a:srgbClr val="000000"/>
                </a:solidFill>
                <a:latin typeface="KG Primary Penmanship"/>
              </a:rPr>
              <a:t>ve</a:t>
            </a:r>
            <a:r>
              <a:rPr lang="en-US" sz="3162" dirty="0">
                <a:solidFill>
                  <a:srgbClr val="000000"/>
                </a:solidFill>
                <a:latin typeface="KG Primary Penmanship"/>
              </a:rPr>
              <a:t> </a:t>
            </a:r>
            <a:r>
              <a:rPr lang="en-US" sz="3162" dirty="0" err="1">
                <a:solidFill>
                  <a:srgbClr val="000000"/>
                </a:solidFill>
                <a:latin typeface="KG Primary Penmanship"/>
              </a:rPr>
              <a:t>iletişim</a:t>
            </a:r>
            <a:r>
              <a:rPr lang="en-US" sz="3162" dirty="0">
                <a:solidFill>
                  <a:srgbClr val="000000"/>
                </a:solidFill>
                <a:latin typeface="KG Primary Penmanship"/>
              </a:rPr>
              <a:t> </a:t>
            </a:r>
            <a:r>
              <a:rPr lang="en-US" sz="3162" dirty="0" err="1">
                <a:solidFill>
                  <a:srgbClr val="000000"/>
                </a:solidFill>
                <a:latin typeface="KG Primary Penmanship"/>
              </a:rPr>
              <a:t>ağlarından</a:t>
            </a:r>
            <a:r>
              <a:rPr lang="en-US" sz="3162" dirty="0">
                <a:solidFill>
                  <a:srgbClr val="000000"/>
                </a:solidFill>
                <a:latin typeface="KG Primary Penmanship"/>
              </a:rPr>
              <a:t> (</a:t>
            </a:r>
            <a:r>
              <a:rPr lang="en-US" sz="3162" dirty="0" err="1">
                <a:solidFill>
                  <a:srgbClr val="000000"/>
                </a:solidFill>
                <a:latin typeface="KG Primary Penmanship"/>
              </a:rPr>
              <a:t>bilgisayar</a:t>
            </a:r>
            <a:r>
              <a:rPr lang="en-US" sz="3162" dirty="0">
                <a:solidFill>
                  <a:srgbClr val="000000"/>
                </a:solidFill>
                <a:latin typeface="KG Primary Penmanship"/>
              </a:rPr>
              <a:t> </a:t>
            </a:r>
            <a:r>
              <a:rPr lang="en-US" sz="3162" dirty="0" err="1">
                <a:solidFill>
                  <a:srgbClr val="000000"/>
                </a:solidFill>
                <a:latin typeface="KG Primary Penmanship"/>
              </a:rPr>
              <a:t>ağları</a:t>
            </a:r>
            <a:r>
              <a:rPr lang="en-US" sz="3162" dirty="0">
                <a:solidFill>
                  <a:srgbClr val="000000"/>
                </a:solidFill>
                <a:latin typeface="KG Primary Penmanship"/>
              </a:rPr>
              <a:t>, </a:t>
            </a:r>
            <a:r>
              <a:rPr lang="en-US" sz="3162" dirty="0" err="1">
                <a:solidFill>
                  <a:srgbClr val="000000"/>
                </a:solidFill>
                <a:latin typeface="KG Primary Penmanship"/>
              </a:rPr>
              <a:t>sosyal</a:t>
            </a:r>
            <a:r>
              <a:rPr lang="en-US" sz="3162" dirty="0">
                <a:solidFill>
                  <a:srgbClr val="000000"/>
                </a:solidFill>
                <a:latin typeface="KG Primary Penmanship"/>
              </a:rPr>
              <a:t> </a:t>
            </a:r>
            <a:r>
              <a:rPr lang="en-US" sz="3162" dirty="0" err="1">
                <a:solidFill>
                  <a:srgbClr val="000000"/>
                </a:solidFill>
                <a:latin typeface="KG Primary Penmanship"/>
              </a:rPr>
              <a:t>ağlar</a:t>
            </a:r>
            <a:r>
              <a:rPr lang="en-US" sz="3162" dirty="0">
                <a:solidFill>
                  <a:srgbClr val="000000"/>
                </a:solidFill>
                <a:latin typeface="KG Primary Penmanship"/>
              </a:rPr>
              <a:t> vs.) </a:t>
            </a:r>
            <a:r>
              <a:rPr lang="en-US" sz="3162" dirty="0" err="1">
                <a:solidFill>
                  <a:srgbClr val="000000"/>
                </a:solidFill>
                <a:latin typeface="KG Primary Penmanship"/>
              </a:rPr>
              <a:t>esinlenen</a:t>
            </a:r>
            <a:r>
              <a:rPr lang="en-US" sz="3162" dirty="0">
                <a:solidFill>
                  <a:srgbClr val="000000"/>
                </a:solidFill>
                <a:latin typeface="KG Primary Penmanship"/>
              </a:rPr>
              <a:t> </a:t>
            </a:r>
            <a:r>
              <a:rPr lang="en-US" sz="3162" dirty="0" err="1">
                <a:solidFill>
                  <a:srgbClr val="000000"/>
                </a:solidFill>
                <a:latin typeface="KG Primary Penmanship"/>
              </a:rPr>
              <a:t>bu</a:t>
            </a:r>
            <a:r>
              <a:rPr lang="en-US" sz="3162" dirty="0">
                <a:solidFill>
                  <a:srgbClr val="000000"/>
                </a:solidFill>
                <a:latin typeface="KG Primary Penmanship"/>
              </a:rPr>
              <a:t> </a:t>
            </a:r>
            <a:r>
              <a:rPr lang="en-US" sz="3162" dirty="0" err="1">
                <a:solidFill>
                  <a:srgbClr val="000000"/>
                </a:solidFill>
                <a:latin typeface="KG Primary Penmanship"/>
              </a:rPr>
              <a:t>modeller</a:t>
            </a:r>
            <a:r>
              <a:rPr lang="en-US" sz="3162" dirty="0">
                <a:solidFill>
                  <a:srgbClr val="000000"/>
                </a:solidFill>
                <a:latin typeface="KG Primary Penmanship"/>
              </a:rPr>
              <a:t>, </a:t>
            </a:r>
            <a:r>
              <a:rPr lang="en-US" sz="3162" dirty="0" err="1">
                <a:solidFill>
                  <a:srgbClr val="000000"/>
                </a:solidFill>
                <a:latin typeface="KG Primary Penmanship"/>
              </a:rPr>
              <a:t>bilgi</a:t>
            </a:r>
            <a:r>
              <a:rPr lang="en-US" sz="3162" dirty="0">
                <a:solidFill>
                  <a:srgbClr val="000000"/>
                </a:solidFill>
                <a:latin typeface="KG Primary Penmanship"/>
              </a:rPr>
              <a:t> </a:t>
            </a:r>
            <a:r>
              <a:rPr lang="en-US" sz="3162" dirty="0" err="1">
                <a:solidFill>
                  <a:srgbClr val="000000"/>
                </a:solidFill>
                <a:latin typeface="KG Primary Penmanship"/>
              </a:rPr>
              <a:t>aktarımının</a:t>
            </a:r>
            <a:r>
              <a:rPr lang="en-US" sz="3162" dirty="0">
                <a:solidFill>
                  <a:srgbClr val="000000"/>
                </a:solidFill>
                <a:latin typeface="KG Primary Penmanship"/>
              </a:rPr>
              <a:t> </a:t>
            </a:r>
            <a:r>
              <a:rPr lang="en-US" sz="3162" dirty="0" err="1">
                <a:solidFill>
                  <a:srgbClr val="000000"/>
                </a:solidFill>
                <a:latin typeface="KG Primary Penmanship"/>
              </a:rPr>
              <a:t>ve</a:t>
            </a:r>
            <a:r>
              <a:rPr lang="en-US" sz="3162" dirty="0">
                <a:solidFill>
                  <a:srgbClr val="000000"/>
                </a:solidFill>
                <a:latin typeface="KG Primary Penmanship"/>
              </a:rPr>
              <a:t> </a:t>
            </a:r>
            <a:r>
              <a:rPr lang="en-US" sz="3162" dirty="0" err="1">
                <a:solidFill>
                  <a:srgbClr val="000000"/>
                </a:solidFill>
                <a:latin typeface="KG Primary Penmanship"/>
              </a:rPr>
              <a:t>iş</a:t>
            </a:r>
            <a:r>
              <a:rPr lang="en-US" sz="3162" dirty="0">
                <a:solidFill>
                  <a:srgbClr val="000000"/>
                </a:solidFill>
                <a:latin typeface="KG Primary Penmanship"/>
              </a:rPr>
              <a:t> </a:t>
            </a:r>
            <a:r>
              <a:rPr lang="en-US" sz="3162" dirty="0" err="1">
                <a:solidFill>
                  <a:srgbClr val="000000"/>
                </a:solidFill>
                <a:latin typeface="KG Primary Penmanship"/>
              </a:rPr>
              <a:t>birliğinin</a:t>
            </a:r>
            <a:r>
              <a:rPr lang="en-US" sz="3162" dirty="0">
                <a:solidFill>
                  <a:srgbClr val="000000"/>
                </a:solidFill>
                <a:latin typeface="KG Primary Penmanship"/>
              </a:rPr>
              <a:t> </a:t>
            </a:r>
            <a:r>
              <a:rPr lang="en-US" sz="3162" dirty="0" err="1">
                <a:solidFill>
                  <a:srgbClr val="000000"/>
                </a:solidFill>
                <a:latin typeface="KG Primary Penmanship"/>
              </a:rPr>
              <a:t>Yapay</a:t>
            </a:r>
            <a:r>
              <a:rPr lang="en-US" sz="3162" dirty="0">
                <a:solidFill>
                  <a:srgbClr val="000000"/>
                </a:solidFill>
                <a:latin typeface="KG Primary Penmanship"/>
              </a:rPr>
              <a:t> </a:t>
            </a:r>
            <a:r>
              <a:rPr lang="en-US" sz="3162" dirty="0" err="1">
                <a:solidFill>
                  <a:srgbClr val="000000"/>
                </a:solidFill>
                <a:latin typeface="KG Primary Penmanship"/>
              </a:rPr>
              <a:t>Zekâ’daki</a:t>
            </a:r>
            <a:r>
              <a:rPr lang="en-US" sz="3162" dirty="0">
                <a:solidFill>
                  <a:srgbClr val="000000"/>
                </a:solidFill>
                <a:latin typeface="KG Primary Penmanship"/>
              </a:rPr>
              <a:t> </a:t>
            </a:r>
            <a:r>
              <a:rPr lang="en-US" sz="3162" dirty="0" err="1">
                <a:solidFill>
                  <a:srgbClr val="000000"/>
                </a:solidFill>
                <a:latin typeface="KG Primary Penmanship"/>
              </a:rPr>
              <a:t>öğrenme</a:t>
            </a:r>
            <a:r>
              <a:rPr lang="en-US" sz="3162" dirty="0">
                <a:solidFill>
                  <a:srgbClr val="000000"/>
                </a:solidFill>
                <a:latin typeface="KG Primary Penmanship"/>
              </a:rPr>
              <a:t> </a:t>
            </a:r>
            <a:r>
              <a:rPr lang="en-US" sz="3162" dirty="0" err="1">
                <a:solidFill>
                  <a:srgbClr val="000000"/>
                </a:solidFill>
                <a:latin typeface="KG Primary Penmanship"/>
              </a:rPr>
              <a:t>süreçleri</a:t>
            </a:r>
            <a:r>
              <a:rPr lang="en-US" sz="3162" dirty="0">
                <a:solidFill>
                  <a:srgbClr val="000000"/>
                </a:solidFill>
                <a:latin typeface="KG Primary Penmanship"/>
              </a:rPr>
              <a:t> </a:t>
            </a:r>
            <a:r>
              <a:rPr lang="en-US" sz="3162" dirty="0" err="1">
                <a:solidFill>
                  <a:srgbClr val="000000"/>
                </a:solidFill>
                <a:latin typeface="KG Primary Penmanship"/>
              </a:rPr>
              <a:t>için</a:t>
            </a:r>
            <a:r>
              <a:rPr lang="en-US" sz="3162" dirty="0">
                <a:solidFill>
                  <a:srgbClr val="000000"/>
                </a:solidFill>
                <a:latin typeface="KG Primary Penmanship"/>
              </a:rPr>
              <a:t> ne </a:t>
            </a:r>
            <a:r>
              <a:rPr lang="en-US" sz="3162" dirty="0" err="1">
                <a:solidFill>
                  <a:srgbClr val="000000"/>
                </a:solidFill>
                <a:latin typeface="KG Primary Penmanship"/>
              </a:rPr>
              <a:t>kadar</a:t>
            </a:r>
            <a:r>
              <a:rPr lang="en-US" sz="3162" dirty="0">
                <a:solidFill>
                  <a:srgbClr val="000000"/>
                </a:solidFill>
                <a:latin typeface="KG Primary Penmanship"/>
              </a:rPr>
              <a:t> </a:t>
            </a:r>
            <a:r>
              <a:rPr lang="en-US" sz="3162" dirty="0" err="1">
                <a:solidFill>
                  <a:srgbClr val="000000"/>
                </a:solidFill>
                <a:latin typeface="KG Primary Penmanship"/>
              </a:rPr>
              <a:t>önemli</a:t>
            </a:r>
            <a:r>
              <a:rPr lang="en-US" sz="3162" dirty="0">
                <a:solidFill>
                  <a:srgbClr val="000000"/>
                </a:solidFill>
                <a:latin typeface="KG Primary Penmanship"/>
              </a:rPr>
              <a:t> </a:t>
            </a:r>
            <a:r>
              <a:rPr lang="en-US" sz="3162" dirty="0" err="1">
                <a:solidFill>
                  <a:srgbClr val="000000"/>
                </a:solidFill>
                <a:latin typeface="KG Primary Penmanship"/>
              </a:rPr>
              <a:t>olduğunu</a:t>
            </a:r>
            <a:r>
              <a:rPr lang="en-US" sz="3162" dirty="0">
                <a:solidFill>
                  <a:srgbClr val="000000"/>
                </a:solidFill>
                <a:latin typeface="KG Primary Penmanship"/>
              </a:rPr>
              <a:t> </a:t>
            </a:r>
            <a:r>
              <a:rPr lang="en-US" sz="3162" dirty="0" err="1">
                <a:solidFill>
                  <a:srgbClr val="000000"/>
                </a:solidFill>
                <a:latin typeface="KG Primary Penmanship"/>
              </a:rPr>
              <a:t>gösteriyor</a:t>
            </a:r>
            <a:r>
              <a:rPr lang="en-US" sz="3162" dirty="0">
                <a:solidFill>
                  <a:srgbClr val="000000"/>
                </a:solidFill>
                <a:latin typeface="KG Primary Penmanship"/>
              </a:rPr>
              <a:t>. Bu </a:t>
            </a:r>
            <a:r>
              <a:rPr lang="en-US" sz="3162" dirty="0" err="1">
                <a:solidFill>
                  <a:srgbClr val="000000"/>
                </a:solidFill>
                <a:latin typeface="KG Primary Penmanship"/>
              </a:rPr>
              <a:t>süreçler</a:t>
            </a:r>
            <a:r>
              <a:rPr lang="en-US" sz="3162" dirty="0">
                <a:solidFill>
                  <a:srgbClr val="000000"/>
                </a:solidFill>
                <a:latin typeface="KG Primary Penmanship"/>
              </a:rPr>
              <a:t>, </a:t>
            </a:r>
            <a:r>
              <a:rPr lang="en-US" sz="3162" dirty="0" err="1">
                <a:solidFill>
                  <a:srgbClr val="000000"/>
                </a:solidFill>
                <a:latin typeface="KG Primary Penmanship"/>
              </a:rPr>
              <a:t>yapay</a:t>
            </a:r>
            <a:r>
              <a:rPr lang="en-US" sz="3162" dirty="0">
                <a:solidFill>
                  <a:srgbClr val="000000"/>
                </a:solidFill>
                <a:latin typeface="KG Primary Penmanship"/>
              </a:rPr>
              <a:t> </a:t>
            </a:r>
            <a:r>
              <a:rPr lang="en-US" sz="3162" dirty="0" err="1">
                <a:solidFill>
                  <a:srgbClr val="000000"/>
                </a:solidFill>
                <a:latin typeface="KG Primary Penmanship"/>
              </a:rPr>
              <a:t>zekanın</a:t>
            </a:r>
            <a:r>
              <a:rPr lang="en-US" sz="3162" dirty="0">
                <a:solidFill>
                  <a:srgbClr val="000000"/>
                </a:solidFill>
                <a:latin typeface="KG Primary Penmanship"/>
              </a:rPr>
              <a:t> </a:t>
            </a:r>
            <a:r>
              <a:rPr lang="en-US" sz="3162" dirty="0" err="1">
                <a:solidFill>
                  <a:srgbClr val="000000"/>
                </a:solidFill>
                <a:latin typeface="KG Primary Penmanship"/>
              </a:rPr>
              <a:t>öğrenme</a:t>
            </a:r>
            <a:r>
              <a:rPr lang="en-US" sz="3162" dirty="0">
                <a:solidFill>
                  <a:srgbClr val="000000"/>
                </a:solidFill>
                <a:latin typeface="KG Primary Penmanship"/>
              </a:rPr>
              <a:t> </a:t>
            </a:r>
            <a:r>
              <a:rPr lang="en-US" sz="3162" dirty="0" err="1">
                <a:solidFill>
                  <a:srgbClr val="000000"/>
                </a:solidFill>
                <a:latin typeface="KG Primary Penmanship"/>
              </a:rPr>
              <a:t>ve</a:t>
            </a:r>
            <a:r>
              <a:rPr lang="en-US" sz="3162" dirty="0">
                <a:solidFill>
                  <a:srgbClr val="000000"/>
                </a:solidFill>
                <a:latin typeface="KG Primary Penmanship"/>
              </a:rPr>
              <a:t> problem </a:t>
            </a:r>
            <a:r>
              <a:rPr lang="en-US" sz="3162" dirty="0" err="1">
                <a:solidFill>
                  <a:srgbClr val="000000"/>
                </a:solidFill>
                <a:latin typeface="KG Primary Penmanship"/>
              </a:rPr>
              <a:t>çözme</a:t>
            </a:r>
            <a:r>
              <a:rPr lang="en-US" sz="3162" dirty="0">
                <a:solidFill>
                  <a:srgbClr val="000000"/>
                </a:solidFill>
                <a:latin typeface="KG Primary Penmanship"/>
              </a:rPr>
              <a:t> </a:t>
            </a:r>
            <a:r>
              <a:rPr lang="en-US" sz="3162" dirty="0" err="1">
                <a:solidFill>
                  <a:srgbClr val="000000"/>
                </a:solidFill>
                <a:latin typeface="KG Primary Penmanship"/>
              </a:rPr>
              <a:t>yeteneklerini</a:t>
            </a:r>
            <a:r>
              <a:rPr lang="en-US" sz="3162" dirty="0">
                <a:solidFill>
                  <a:srgbClr val="000000"/>
                </a:solidFill>
                <a:latin typeface="KG Primary Penmanship"/>
              </a:rPr>
              <a:t> </a:t>
            </a:r>
            <a:r>
              <a:rPr lang="en-US" sz="3162" dirty="0" err="1">
                <a:solidFill>
                  <a:srgbClr val="000000"/>
                </a:solidFill>
                <a:latin typeface="KG Primary Penmanship"/>
              </a:rPr>
              <a:t>geliştirir</a:t>
            </a:r>
            <a:r>
              <a:rPr lang="en-US" sz="3162" dirty="0">
                <a:solidFill>
                  <a:srgbClr val="000000"/>
                </a:solidFill>
                <a:latin typeface="KG Primary Penmanship"/>
              </a:rPr>
              <a:t>.</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4E4C98"/>
        </a:solidFill>
        <a:effectLst/>
      </p:bgPr>
    </p:bg>
    <p:spTree>
      <p:nvGrpSpPr>
        <p:cNvPr id="1" name=""/>
        <p:cNvGrpSpPr/>
        <p:nvPr/>
      </p:nvGrpSpPr>
      <p:grpSpPr>
        <a:xfrm>
          <a:off x="0" y="0"/>
          <a:ext cx="0" cy="0"/>
          <a:chOff x="0" y="0"/>
          <a:chExt cx="0" cy="0"/>
        </a:xfrm>
      </p:grpSpPr>
      <p:grpSp>
        <p:nvGrpSpPr>
          <p:cNvPr id="2" name="Group 2"/>
          <p:cNvGrpSpPr/>
          <p:nvPr/>
        </p:nvGrpSpPr>
        <p:grpSpPr>
          <a:xfrm>
            <a:off x="470880" y="419670"/>
            <a:ext cx="17346239" cy="9447659"/>
            <a:chOff x="0" y="0"/>
            <a:chExt cx="4568557" cy="2488272"/>
          </a:xfrm>
        </p:grpSpPr>
        <p:sp>
          <p:nvSpPr>
            <p:cNvPr id="3" name="Freeform 3"/>
            <p:cNvSpPr/>
            <p:nvPr/>
          </p:nvSpPr>
          <p:spPr>
            <a:xfrm>
              <a:off x="0" y="0"/>
              <a:ext cx="4568557" cy="2488272"/>
            </a:xfrm>
            <a:custGeom>
              <a:avLst/>
              <a:gdLst/>
              <a:ahLst/>
              <a:cxnLst/>
              <a:rect l="l" t="t" r="r" b="b"/>
              <a:pathLst>
                <a:path w="4568557" h="2488272">
                  <a:moveTo>
                    <a:pt x="0" y="0"/>
                  </a:moveTo>
                  <a:lnTo>
                    <a:pt x="4568557" y="0"/>
                  </a:lnTo>
                  <a:lnTo>
                    <a:pt x="4568557" y="2488272"/>
                  </a:lnTo>
                  <a:lnTo>
                    <a:pt x="0" y="2488272"/>
                  </a:lnTo>
                  <a:close/>
                </a:path>
              </a:pathLst>
            </a:custGeom>
            <a:solidFill>
              <a:srgbClr val="FFFFFF"/>
            </a:solidFill>
          </p:spPr>
        </p:sp>
        <p:sp>
          <p:nvSpPr>
            <p:cNvPr id="4" name="TextBox 4"/>
            <p:cNvSpPr txBox="1"/>
            <p:nvPr/>
          </p:nvSpPr>
          <p:spPr>
            <a:xfrm>
              <a:off x="0" y="-38100"/>
              <a:ext cx="4568557" cy="2526372"/>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028700" y="1028700"/>
            <a:ext cx="16230600" cy="1611257"/>
            <a:chOff x="0" y="0"/>
            <a:chExt cx="4274726" cy="424364"/>
          </a:xfrm>
        </p:grpSpPr>
        <p:sp>
          <p:nvSpPr>
            <p:cNvPr id="6" name="Freeform 6"/>
            <p:cNvSpPr/>
            <p:nvPr/>
          </p:nvSpPr>
          <p:spPr>
            <a:xfrm>
              <a:off x="0" y="0"/>
              <a:ext cx="4274726" cy="424364"/>
            </a:xfrm>
            <a:custGeom>
              <a:avLst/>
              <a:gdLst/>
              <a:ahLst/>
              <a:cxnLst/>
              <a:rect l="l" t="t" r="r" b="b"/>
              <a:pathLst>
                <a:path w="4274726" h="424364">
                  <a:moveTo>
                    <a:pt x="0" y="0"/>
                  </a:moveTo>
                  <a:lnTo>
                    <a:pt x="4274726" y="0"/>
                  </a:lnTo>
                  <a:lnTo>
                    <a:pt x="4274726" y="424364"/>
                  </a:lnTo>
                  <a:lnTo>
                    <a:pt x="0" y="424364"/>
                  </a:lnTo>
                  <a:close/>
                </a:path>
              </a:pathLst>
            </a:custGeom>
            <a:solidFill>
              <a:srgbClr val="C1BFF4"/>
            </a:solidFill>
          </p:spPr>
        </p:sp>
        <p:sp>
          <p:nvSpPr>
            <p:cNvPr id="7" name="TextBox 7"/>
            <p:cNvSpPr txBox="1"/>
            <p:nvPr/>
          </p:nvSpPr>
          <p:spPr>
            <a:xfrm>
              <a:off x="0" y="-38100"/>
              <a:ext cx="4274726" cy="462464"/>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028700" y="2989032"/>
            <a:ext cx="16416690" cy="6269268"/>
            <a:chOff x="0" y="0"/>
            <a:chExt cx="4323737" cy="1651165"/>
          </a:xfrm>
        </p:grpSpPr>
        <p:sp>
          <p:nvSpPr>
            <p:cNvPr id="9" name="Freeform 9"/>
            <p:cNvSpPr/>
            <p:nvPr/>
          </p:nvSpPr>
          <p:spPr>
            <a:xfrm>
              <a:off x="0" y="0"/>
              <a:ext cx="4323737" cy="1651165"/>
            </a:xfrm>
            <a:custGeom>
              <a:avLst/>
              <a:gdLst/>
              <a:ahLst/>
              <a:cxnLst/>
              <a:rect l="l" t="t" r="r" b="b"/>
              <a:pathLst>
                <a:path w="4323737" h="1651165">
                  <a:moveTo>
                    <a:pt x="0" y="0"/>
                  </a:moveTo>
                  <a:lnTo>
                    <a:pt x="4323737" y="0"/>
                  </a:lnTo>
                  <a:lnTo>
                    <a:pt x="4323737" y="1651165"/>
                  </a:lnTo>
                  <a:lnTo>
                    <a:pt x="0" y="1651165"/>
                  </a:lnTo>
                  <a:close/>
                </a:path>
              </a:pathLst>
            </a:custGeom>
            <a:solidFill>
              <a:srgbClr val="C1BFF4"/>
            </a:solidFill>
          </p:spPr>
        </p:sp>
        <p:sp>
          <p:nvSpPr>
            <p:cNvPr id="10" name="TextBox 10"/>
            <p:cNvSpPr txBox="1"/>
            <p:nvPr/>
          </p:nvSpPr>
          <p:spPr>
            <a:xfrm>
              <a:off x="0" y="-38100"/>
              <a:ext cx="4323737" cy="1689265"/>
            </a:xfrm>
            <a:prstGeom prst="rect">
              <a:avLst/>
            </a:prstGeom>
          </p:spPr>
          <p:txBody>
            <a:bodyPr lIns="50800" tIns="50800" rIns="50800" bIns="50800" rtlCol="0" anchor="ctr"/>
            <a:lstStyle/>
            <a:p>
              <a:pPr algn="ctr">
                <a:lnSpc>
                  <a:spcPts val="2659"/>
                </a:lnSpc>
              </a:pPr>
              <a:endParaRPr/>
            </a:p>
          </p:txBody>
        </p:sp>
      </p:grpSp>
      <p:sp>
        <p:nvSpPr>
          <p:cNvPr id="11" name="TextBox 11"/>
          <p:cNvSpPr txBox="1"/>
          <p:nvPr/>
        </p:nvSpPr>
        <p:spPr>
          <a:xfrm>
            <a:off x="1625306" y="3999028"/>
            <a:ext cx="15037388" cy="4315951"/>
          </a:xfrm>
          <a:prstGeom prst="rect">
            <a:avLst/>
          </a:prstGeom>
        </p:spPr>
        <p:txBody>
          <a:bodyPr lIns="0" tIns="0" rIns="0" bIns="0" rtlCol="0" anchor="t">
            <a:spAutoFit/>
          </a:bodyPr>
          <a:lstStyle/>
          <a:p>
            <a:pPr algn="l">
              <a:lnSpc>
                <a:spcPts val="3794"/>
              </a:lnSpc>
            </a:pPr>
            <a:r>
              <a:rPr lang="en-US" sz="3794">
                <a:solidFill>
                  <a:srgbClr val="000000"/>
                </a:solidFill>
                <a:latin typeface="KG Primary Penmanship"/>
              </a:rPr>
              <a:t>“Günümüzde su kaynaklarının gün geçtikçe azalması sebebiyle tarım sektöründe kullanılan suların daha verimli bir şekilde kullanılması oldukça önemlidir. Yapay sinir ağları ile oluşturulan gerçek zamanlı kontrol ile çiftçilerin ekinlerine otomatik su temini mümkün olmaktadır. Bu durum hem ürün kalitesinin artmasına hem de fazla miktarda su kullanılmamasına sebep olmaktadır. Akıllı sulama sistemi ile eşit ve gerekli su seviyeleri sağlanarak su israfı önlenir. Yapay sinir ağlarının temel amacı, toprağın nemine ve ortam sıcaklık ölçümünden elde edilen verilere göre pompa motorunun açıp kapatma kararının alınmasına yardımcı olan akıllı bir sulama sistemi oluşturmaktır. Dolayısıyla yapay sinir ağları ile akıllı sulama sistemi sayesinde su ve çevre korunmaktadır.” </a:t>
            </a:r>
          </a:p>
        </p:txBody>
      </p:sp>
      <p:sp>
        <p:nvSpPr>
          <p:cNvPr id="12" name="TextBox 12"/>
          <p:cNvSpPr txBox="1"/>
          <p:nvPr/>
        </p:nvSpPr>
        <p:spPr>
          <a:xfrm>
            <a:off x="1495326" y="1099353"/>
            <a:ext cx="15483437" cy="1349090"/>
          </a:xfrm>
          <a:prstGeom prst="rect">
            <a:avLst/>
          </a:prstGeom>
        </p:spPr>
        <p:txBody>
          <a:bodyPr lIns="0" tIns="0" rIns="0" bIns="0" rtlCol="0" anchor="t">
            <a:spAutoFit/>
          </a:bodyPr>
          <a:lstStyle/>
          <a:p>
            <a:pPr algn="l">
              <a:lnSpc>
                <a:spcPts val="5440"/>
              </a:lnSpc>
            </a:pPr>
            <a:r>
              <a:rPr lang="en-US" sz="3886">
                <a:solidFill>
                  <a:srgbClr val="000000"/>
                </a:solidFill>
                <a:latin typeface="Francois One"/>
              </a:rPr>
              <a:t>YAPAY SINIR AĞLARI ILE PAMUK TARLASINA AIT SICAKLIK VE NEM GIRIŞ PARAMETRELERINE GÖRE AKILLI SULAMA SISTEMI</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4E4C98"/>
        </a:solidFill>
        <a:effectLst/>
      </p:bgPr>
    </p:bg>
    <p:spTree>
      <p:nvGrpSpPr>
        <p:cNvPr id="1" name=""/>
        <p:cNvGrpSpPr/>
        <p:nvPr/>
      </p:nvGrpSpPr>
      <p:grpSpPr>
        <a:xfrm>
          <a:off x="0" y="0"/>
          <a:ext cx="0" cy="0"/>
          <a:chOff x="0" y="0"/>
          <a:chExt cx="0" cy="0"/>
        </a:xfrm>
      </p:grpSpPr>
      <p:grpSp>
        <p:nvGrpSpPr>
          <p:cNvPr id="2" name="Group 2"/>
          <p:cNvGrpSpPr/>
          <p:nvPr/>
        </p:nvGrpSpPr>
        <p:grpSpPr>
          <a:xfrm>
            <a:off x="470880" y="419670"/>
            <a:ext cx="17346239" cy="9447659"/>
            <a:chOff x="0" y="0"/>
            <a:chExt cx="4568557" cy="2488272"/>
          </a:xfrm>
        </p:grpSpPr>
        <p:sp>
          <p:nvSpPr>
            <p:cNvPr id="3" name="Freeform 3"/>
            <p:cNvSpPr/>
            <p:nvPr/>
          </p:nvSpPr>
          <p:spPr>
            <a:xfrm>
              <a:off x="0" y="0"/>
              <a:ext cx="4568557" cy="2488272"/>
            </a:xfrm>
            <a:custGeom>
              <a:avLst/>
              <a:gdLst/>
              <a:ahLst/>
              <a:cxnLst/>
              <a:rect l="l" t="t" r="r" b="b"/>
              <a:pathLst>
                <a:path w="4568557" h="2488272">
                  <a:moveTo>
                    <a:pt x="0" y="0"/>
                  </a:moveTo>
                  <a:lnTo>
                    <a:pt x="4568557" y="0"/>
                  </a:lnTo>
                  <a:lnTo>
                    <a:pt x="4568557" y="2488272"/>
                  </a:lnTo>
                  <a:lnTo>
                    <a:pt x="0" y="2488272"/>
                  </a:lnTo>
                  <a:close/>
                </a:path>
              </a:pathLst>
            </a:custGeom>
            <a:solidFill>
              <a:srgbClr val="FFFFFF"/>
            </a:solidFill>
          </p:spPr>
        </p:sp>
        <p:sp>
          <p:nvSpPr>
            <p:cNvPr id="4" name="TextBox 4"/>
            <p:cNvSpPr txBox="1"/>
            <p:nvPr/>
          </p:nvSpPr>
          <p:spPr>
            <a:xfrm>
              <a:off x="0" y="-38100"/>
              <a:ext cx="4568557" cy="2526372"/>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028700" y="1028700"/>
            <a:ext cx="16230600" cy="1419743"/>
            <a:chOff x="0" y="0"/>
            <a:chExt cx="4274726" cy="373924"/>
          </a:xfrm>
        </p:grpSpPr>
        <p:sp>
          <p:nvSpPr>
            <p:cNvPr id="6" name="Freeform 6"/>
            <p:cNvSpPr/>
            <p:nvPr/>
          </p:nvSpPr>
          <p:spPr>
            <a:xfrm>
              <a:off x="0" y="0"/>
              <a:ext cx="4274726" cy="373924"/>
            </a:xfrm>
            <a:custGeom>
              <a:avLst/>
              <a:gdLst/>
              <a:ahLst/>
              <a:cxnLst/>
              <a:rect l="l" t="t" r="r" b="b"/>
              <a:pathLst>
                <a:path w="4274726" h="373924">
                  <a:moveTo>
                    <a:pt x="0" y="0"/>
                  </a:moveTo>
                  <a:lnTo>
                    <a:pt x="4274726" y="0"/>
                  </a:lnTo>
                  <a:lnTo>
                    <a:pt x="4274726" y="373924"/>
                  </a:lnTo>
                  <a:lnTo>
                    <a:pt x="0" y="373924"/>
                  </a:lnTo>
                  <a:close/>
                </a:path>
              </a:pathLst>
            </a:custGeom>
            <a:solidFill>
              <a:srgbClr val="C1BFF4"/>
            </a:solidFill>
          </p:spPr>
        </p:sp>
        <p:sp>
          <p:nvSpPr>
            <p:cNvPr id="7" name="TextBox 7"/>
            <p:cNvSpPr txBox="1"/>
            <p:nvPr/>
          </p:nvSpPr>
          <p:spPr>
            <a:xfrm>
              <a:off x="0" y="-38100"/>
              <a:ext cx="4274726" cy="412024"/>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028700" y="2989032"/>
            <a:ext cx="6923084" cy="6269268"/>
            <a:chOff x="0" y="0"/>
            <a:chExt cx="1823364" cy="1651165"/>
          </a:xfrm>
        </p:grpSpPr>
        <p:sp>
          <p:nvSpPr>
            <p:cNvPr id="9" name="Freeform 9"/>
            <p:cNvSpPr/>
            <p:nvPr/>
          </p:nvSpPr>
          <p:spPr>
            <a:xfrm>
              <a:off x="0" y="0"/>
              <a:ext cx="1823364" cy="1651165"/>
            </a:xfrm>
            <a:custGeom>
              <a:avLst/>
              <a:gdLst/>
              <a:ahLst/>
              <a:cxnLst/>
              <a:rect l="l" t="t" r="r" b="b"/>
              <a:pathLst>
                <a:path w="1823364" h="1651165">
                  <a:moveTo>
                    <a:pt x="0" y="0"/>
                  </a:moveTo>
                  <a:lnTo>
                    <a:pt x="1823364" y="0"/>
                  </a:lnTo>
                  <a:lnTo>
                    <a:pt x="1823364" y="1651165"/>
                  </a:lnTo>
                  <a:lnTo>
                    <a:pt x="0" y="1651165"/>
                  </a:lnTo>
                  <a:close/>
                </a:path>
              </a:pathLst>
            </a:custGeom>
            <a:solidFill>
              <a:srgbClr val="C1BFF4"/>
            </a:solidFill>
          </p:spPr>
        </p:sp>
        <p:sp>
          <p:nvSpPr>
            <p:cNvPr id="10" name="TextBox 10"/>
            <p:cNvSpPr txBox="1"/>
            <p:nvPr/>
          </p:nvSpPr>
          <p:spPr>
            <a:xfrm>
              <a:off x="0" y="-38100"/>
              <a:ext cx="1823364" cy="1689265"/>
            </a:xfrm>
            <a:prstGeom prst="rect">
              <a:avLst/>
            </a:prstGeom>
          </p:spPr>
          <p:txBody>
            <a:bodyPr lIns="50800" tIns="50800" rIns="50800" bIns="50800" rtlCol="0" anchor="ctr"/>
            <a:lstStyle/>
            <a:p>
              <a:pPr algn="ctr">
                <a:lnSpc>
                  <a:spcPts val="2659"/>
                </a:lnSpc>
              </a:pPr>
              <a:endParaRPr/>
            </a:p>
          </p:txBody>
        </p:sp>
      </p:grpSp>
      <p:sp>
        <p:nvSpPr>
          <p:cNvPr id="11" name="TextBox 11"/>
          <p:cNvSpPr txBox="1"/>
          <p:nvPr/>
        </p:nvSpPr>
        <p:spPr>
          <a:xfrm>
            <a:off x="9473657" y="3470644"/>
            <a:ext cx="5309201" cy="1979888"/>
          </a:xfrm>
          <a:prstGeom prst="rect">
            <a:avLst/>
          </a:prstGeom>
        </p:spPr>
        <p:txBody>
          <a:bodyPr lIns="0" tIns="0" rIns="0" bIns="0" rtlCol="0" anchor="t">
            <a:spAutoFit/>
          </a:bodyPr>
          <a:lstStyle/>
          <a:p>
            <a:pPr algn="l">
              <a:lnSpc>
                <a:spcPts val="3887"/>
              </a:lnSpc>
            </a:pPr>
            <a:r>
              <a:rPr lang="en-US" sz="3887">
                <a:solidFill>
                  <a:srgbClr val="000000"/>
                </a:solidFill>
                <a:latin typeface="KG Primary Penmanship"/>
              </a:rPr>
              <a:t>Yapay sinir ağları ile pamuk tarlasına ait sıcaklık ve nem giriş parametrelerine göre pompa ile akıllı sulama yapılabilir mi?</a:t>
            </a:r>
          </a:p>
        </p:txBody>
      </p:sp>
      <p:sp>
        <p:nvSpPr>
          <p:cNvPr id="12" name="Freeform 12"/>
          <p:cNvSpPr/>
          <p:nvPr/>
        </p:nvSpPr>
        <p:spPr>
          <a:xfrm>
            <a:off x="14109090" y="2989032"/>
            <a:ext cx="809127" cy="829874"/>
          </a:xfrm>
          <a:custGeom>
            <a:avLst/>
            <a:gdLst/>
            <a:ahLst/>
            <a:cxnLst/>
            <a:rect l="l" t="t" r="r" b="b"/>
            <a:pathLst>
              <a:path w="809127" h="829874">
                <a:moveTo>
                  <a:pt x="0" y="0"/>
                </a:moveTo>
                <a:lnTo>
                  <a:pt x="809127" y="0"/>
                </a:lnTo>
                <a:lnTo>
                  <a:pt x="809127" y="829874"/>
                </a:lnTo>
                <a:lnTo>
                  <a:pt x="0" y="82987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3" name="Freeform 13"/>
          <p:cNvSpPr/>
          <p:nvPr/>
        </p:nvSpPr>
        <p:spPr>
          <a:xfrm>
            <a:off x="9144000" y="5616049"/>
            <a:ext cx="7180065" cy="3642251"/>
          </a:xfrm>
          <a:custGeom>
            <a:avLst/>
            <a:gdLst/>
            <a:ahLst/>
            <a:cxnLst/>
            <a:rect l="l" t="t" r="r" b="b"/>
            <a:pathLst>
              <a:path w="7180065" h="3642251">
                <a:moveTo>
                  <a:pt x="0" y="0"/>
                </a:moveTo>
                <a:lnTo>
                  <a:pt x="7180065" y="0"/>
                </a:lnTo>
                <a:lnTo>
                  <a:pt x="7180065" y="3642251"/>
                </a:lnTo>
                <a:lnTo>
                  <a:pt x="0" y="3642251"/>
                </a:lnTo>
                <a:lnTo>
                  <a:pt x="0" y="0"/>
                </a:lnTo>
                <a:close/>
              </a:path>
            </a:pathLst>
          </a:custGeom>
          <a:blipFill>
            <a:blip r:embed="rId4"/>
            <a:stretch>
              <a:fillRect/>
            </a:stretch>
          </a:blipFill>
        </p:spPr>
      </p:sp>
      <p:sp>
        <p:nvSpPr>
          <p:cNvPr id="14" name="TextBox 14"/>
          <p:cNvSpPr txBox="1"/>
          <p:nvPr/>
        </p:nvSpPr>
        <p:spPr>
          <a:xfrm>
            <a:off x="1515445" y="1250716"/>
            <a:ext cx="15483437" cy="870936"/>
          </a:xfrm>
          <a:prstGeom prst="rect">
            <a:avLst/>
          </a:prstGeom>
        </p:spPr>
        <p:txBody>
          <a:bodyPr lIns="0" tIns="0" rIns="0" bIns="0" rtlCol="0" anchor="t">
            <a:spAutoFit/>
          </a:bodyPr>
          <a:lstStyle/>
          <a:p>
            <a:pPr algn="l">
              <a:lnSpc>
                <a:spcPts val="7120"/>
              </a:lnSpc>
            </a:pPr>
            <a:r>
              <a:rPr lang="en-US" sz="5086">
                <a:solidFill>
                  <a:srgbClr val="000000"/>
                </a:solidFill>
                <a:latin typeface="Francois One"/>
              </a:rPr>
              <a:t> YAPAY ZEKÂDA PROBLEM MODELLEME</a:t>
            </a:r>
          </a:p>
        </p:txBody>
      </p:sp>
      <p:sp>
        <p:nvSpPr>
          <p:cNvPr id="15" name="TextBox 15"/>
          <p:cNvSpPr txBox="1"/>
          <p:nvPr/>
        </p:nvSpPr>
        <p:spPr>
          <a:xfrm>
            <a:off x="1515445" y="3788669"/>
            <a:ext cx="5324909" cy="4666471"/>
          </a:xfrm>
          <a:prstGeom prst="rect">
            <a:avLst/>
          </a:prstGeom>
        </p:spPr>
        <p:txBody>
          <a:bodyPr lIns="0" tIns="0" rIns="0" bIns="0" rtlCol="0" anchor="t">
            <a:spAutoFit/>
          </a:bodyPr>
          <a:lstStyle/>
          <a:p>
            <a:pPr algn="l">
              <a:lnSpc>
                <a:spcPts val="4094"/>
              </a:lnSpc>
            </a:pPr>
            <a:r>
              <a:rPr lang="en-US" sz="4094">
                <a:solidFill>
                  <a:srgbClr val="000000"/>
                </a:solidFill>
                <a:latin typeface="KG Primary Penmanship"/>
              </a:rPr>
              <a:t>200 adet veriden oluşan bir veri setinden faydalanılarak (Web Kaynağı 5.1), sıcaklık ve nem (%rh) giriş parametrelerine göre pamuk tarlasının sulama pompa motorunun çalışıp çalışmaması durumunun yapay sinir ağları ile tahminlenmesi yapacağız.</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4E4C98"/>
        </a:solidFill>
        <a:effectLst/>
      </p:bgPr>
    </p:bg>
    <p:spTree>
      <p:nvGrpSpPr>
        <p:cNvPr id="1" name=""/>
        <p:cNvGrpSpPr/>
        <p:nvPr/>
      </p:nvGrpSpPr>
      <p:grpSpPr>
        <a:xfrm>
          <a:off x="0" y="0"/>
          <a:ext cx="0" cy="0"/>
          <a:chOff x="0" y="0"/>
          <a:chExt cx="0" cy="0"/>
        </a:xfrm>
      </p:grpSpPr>
      <p:grpSp>
        <p:nvGrpSpPr>
          <p:cNvPr id="2" name="Group 2"/>
          <p:cNvGrpSpPr/>
          <p:nvPr/>
        </p:nvGrpSpPr>
        <p:grpSpPr>
          <a:xfrm>
            <a:off x="470880" y="419670"/>
            <a:ext cx="17346239" cy="9447659"/>
            <a:chOff x="0" y="0"/>
            <a:chExt cx="4568557" cy="2488272"/>
          </a:xfrm>
        </p:grpSpPr>
        <p:sp>
          <p:nvSpPr>
            <p:cNvPr id="3" name="Freeform 3"/>
            <p:cNvSpPr/>
            <p:nvPr/>
          </p:nvSpPr>
          <p:spPr>
            <a:xfrm>
              <a:off x="0" y="0"/>
              <a:ext cx="4568557" cy="2488272"/>
            </a:xfrm>
            <a:custGeom>
              <a:avLst/>
              <a:gdLst/>
              <a:ahLst/>
              <a:cxnLst/>
              <a:rect l="l" t="t" r="r" b="b"/>
              <a:pathLst>
                <a:path w="4568557" h="2488272">
                  <a:moveTo>
                    <a:pt x="0" y="0"/>
                  </a:moveTo>
                  <a:lnTo>
                    <a:pt x="4568557" y="0"/>
                  </a:lnTo>
                  <a:lnTo>
                    <a:pt x="4568557" y="2488272"/>
                  </a:lnTo>
                  <a:lnTo>
                    <a:pt x="0" y="2488272"/>
                  </a:lnTo>
                  <a:close/>
                </a:path>
              </a:pathLst>
            </a:custGeom>
            <a:solidFill>
              <a:srgbClr val="FFFFFF"/>
            </a:solidFill>
          </p:spPr>
        </p:sp>
        <p:sp>
          <p:nvSpPr>
            <p:cNvPr id="4" name="TextBox 4"/>
            <p:cNvSpPr txBox="1"/>
            <p:nvPr/>
          </p:nvSpPr>
          <p:spPr>
            <a:xfrm>
              <a:off x="0" y="-38100"/>
              <a:ext cx="4568557" cy="2526372"/>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028700" y="1028700"/>
            <a:ext cx="16230600" cy="1419743"/>
            <a:chOff x="0" y="0"/>
            <a:chExt cx="4274726" cy="373924"/>
          </a:xfrm>
        </p:grpSpPr>
        <p:sp>
          <p:nvSpPr>
            <p:cNvPr id="6" name="Freeform 6"/>
            <p:cNvSpPr/>
            <p:nvPr/>
          </p:nvSpPr>
          <p:spPr>
            <a:xfrm>
              <a:off x="0" y="0"/>
              <a:ext cx="4274726" cy="373924"/>
            </a:xfrm>
            <a:custGeom>
              <a:avLst/>
              <a:gdLst/>
              <a:ahLst/>
              <a:cxnLst/>
              <a:rect l="l" t="t" r="r" b="b"/>
              <a:pathLst>
                <a:path w="4274726" h="373924">
                  <a:moveTo>
                    <a:pt x="0" y="0"/>
                  </a:moveTo>
                  <a:lnTo>
                    <a:pt x="4274726" y="0"/>
                  </a:lnTo>
                  <a:lnTo>
                    <a:pt x="4274726" y="373924"/>
                  </a:lnTo>
                  <a:lnTo>
                    <a:pt x="0" y="373924"/>
                  </a:lnTo>
                  <a:close/>
                </a:path>
              </a:pathLst>
            </a:custGeom>
            <a:solidFill>
              <a:srgbClr val="C1BFF4"/>
            </a:solidFill>
          </p:spPr>
        </p:sp>
        <p:sp>
          <p:nvSpPr>
            <p:cNvPr id="7" name="TextBox 7"/>
            <p:cNvSpPr txBox="1"/>
            <p:nvPr/>
          </p:nvSpPr>
          <p:spPr>
            <a:xfrm>
              <a:off x="0" y="-38100"/>
              <a:ext cx="4274726" cy="412024"/>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028700" y="2684517"/>
            <a:ext cx="16230600" cy="6878298"/>
            <a:chOff x="0" y="0"/>
            <a:chExt cx="4274726" cy="1811568"/>
          </a:xfrm>
        </p:grpSpPr>
        <p:sp>
          <p:nvSpPr>
            <p:cNvPr id="9" name="Freeform 9"/>
            <p:cNvSpPr/>
            <p:nvPr/>
          </p:nvSpPr>
          <p:spPr>
            <a:xfrm>
              <a:off x="0" y="0"/>
              <a:ext cx="4274726" cy="1811568"/>
            </a:xfrm>
            <a:custGeom>
              <a:avLst/>
              <a:gdLst/>
              <a:ahLst/>
              <a:cxnLst/>
              <a:rect l="l" t="t" r="r" b="b"/>
              <a:pathLst>
                <a:path w="4274726" h="1811568">
                  <a:moveTo>
                    <a:pt x="0" y="0"/>
                  </a:moveTo>
                  <a:lnTo>
                    <a:pt x="4274726" y="0"/>
                  </a:lnTo>
                  <a:lnTo>
                    <a:pt x="4274726" y="1811568"/>
                  </a:lnTo>
                  <a:lnTo>
                    <a:pt x="0" y="1811568"/>
                  </a:lnTo>
                  <a:close/>
                </a:path>
              </a:pathLst>
            </a:custGeom>
            <a:solidFill>
              <a:srgbClr val="C1BFF4"/>
            </a:solidFill>
          </p:spPr>
        </p:sp>
        <p:sp>
          <p:nvSpPr>
            <p:cNvPr id="10" name="TextBox 10"/>
            <p:cNvSpPr txBox="1"/>
            <p:nvPr/>
          </p:nvSpPr>
          <p:spPr>
            <a:xfrm>
              <a:off x="0" y="-38100"/>
              <a:ext cx="4274726" cy="1849668"/>
            </a:xfrm>
            <a:prstGeom prst="rect">
              <a:avLst/>
            </a:prstGeom>
          </p:spPr>
          <p:txBody>
            <a:bodyPr lIns="50800" tIns="50800" rIns="50800" bIns="50800" rtlCol="0" anchor="ctr"/>
            <a:lstStyle/>
            <a:p>
              <a:pPr algn="ctr">
                <a:lnSpc>
                  <a:spcPts val="2659"/>
                </a:lnSpc>
              </a:pPr>
              <a:endParaRPr/>
            </a:p>
          </p:txBody>
        </p:sp>
      </p:grpSp>
      <p:sp>
        <p:nvSpPr>
          <p:cNvPr id="11" name="Freeform 11"/>
          <p:cNvSpPr/>
          <p:nvPr/>
        </p:nvSpPr>
        <p:spPr>
          <a:xfrm>
            <a:off x="1028700" y="2684517"/>
            <a:ext cx="7211716" cy="6878298"/>
          </a:xfrm>
          <a:custGeom>
            <a:avLst/>
            <a:gdLst/>
            <a:ahLst/>
            <a:cxnLst/>
            <a:rect l="l" t="t" r="r" b="b"/>
            <a:pathLst>
              <a:path w="7211716" h="6878298">
                <a:moveTo>
                  <a:pt x="0" y="0"/>
                </a:moveTo>
                <a:lnTo>
                  <a:pt x="7211716" y="0"/>
                </a:lnTo>
                <a:lnTo>
                  <a:pt x="7211716" y="6878298"/>
                </a:lnTo>
                <a:lnTo>
                  <a:pt x="0" y="6878298"/>
                </a:lnTo>
                <a:lnTo>
                  <a:pt x="0" y="0"/>
                </a:lnTo>
                <a:close/>
              </a:path>
            </a:pathLst>
          </a:custGeom>
          <a:blipFill>
            <a:blip r:embed="rId2"/>
            <a:stretch>
              <a:fillRect/>
            </a:stretch>
          </a:blipFill>
        </p:spPr>
      </p:sp>
      <p:sp>
        <p:nvSpPr>
          <p:cNvPr id="12" name="TextBox 12"/>
          <p:cNvSpPr txBox="1"/>
          <p:nvPr/>
        </p:nvSpPr>
        <p:spPr>
          <a:xfrm>
            <a:off x="1270914" y="1406609"/>
            <a:ext cx="16348536" cy="580740"/>
          </a:xfrm>
          <a:prstGeom prst="rect">
            <a:avLst/>
          </a:prstGeom>
        </p:spPr>
        <p:txBody>
          <a:bodyPr lIns="0" tIns="0" rIns="0" bIns="0" rtlCol="0" anchor="t">
            <a:spAutoFit/>
          </a:bodyPr>
          <a:lstStyle/>
          <a:p>
            <a:pPr algn="l">
              <a:lnSpc>
                <a:spcPts val="4740"/>
              </a:lnSpc>
            </a:pPr>
            <a:r>
              <a:rPr lang="en-US" sz="3386">
                <a:solidFill>
                  <a:srgbClr val="000000"/>
                </a:solidFill>
                <a:latin typeface="Francois One"/>
              </a:rPr>
              <a:t>YAPAY SINIR AĞLARI TABANLI SULAMA TESPIT ÇÖZÜMÜ IÇIN GIRIŞ ÇIKIŞ PARAMETRELERI</a:t>
            </a:r>
          </a:p>
        </p:txBody>
      </p:sp>
      <p:grpSp>
        <p:nvGrpSpPr>
          <p:cNvPr id="13" name="Group 13"/>
          <p:cNvGrpSpPr/>
          <p:nvPr/>
        </p:nvGrpSpPr>
        <p:grpSpPr>
          <a:xfrm>
            <a:off x="9027486" y="4590850"/>
            <a:ext cx="4114800" cy="4114800"/>
            <a:chOff x="0" y="0"/>
            <a:chExt cx="5486400" cy="5486400"/>
          </a:xfrm>
        </p:grpSpPr>
        <p:sp>
          <p:nvSpPr>
            <p:cNvPr id="14" name="Freeform 14"/>
            <p:cNvSpPr/>
            <p:nvPr/>
          </p:nvSpPr>
          <p:spPr>
            <a:xfrm>
              <a:off x="0" y="0"/>
              <a:ext cx="5486400" cy="5486400"/>
            </a:xfrm>
            <a:custGeom>
              <a:avLst/>
              <a:gdLst/>
              <a:ahLst/>
              <a:cxnLst/>
              <a:rect l="l" t="t" r="r" b="b"/>
              <a:pathLst>
                <a:path w="5486400" h="5486400">
                  <a:moveTo>
                    <a:pt x="0" y="0"/>
                  </a:moveTo>
                  <a:lnTo>
                    <a:pt x="5486400" y="0"/>
                  </a:lnTo>
                  <a:lnTo>
                    <a:pt x="5486400" y="5486400"/>
                  </a:lnTo>
                  <a:lnTo>
                    <a:pt x="0" y="54864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sp>
        <p:nvSpPr>
          <p:cNvPr id="15" name="TextBox 15"/>
          <p:cNvSpPr txBox="1"/>
          <p:nvPr/>
        </p:nvSpPr>
        <p:spPr>
          <a:xfrm>
            <a:off x="7329612" y="3606982"/>
            <a:ext cx="7510548" cy="599467"/>
          </a:xfrm>
          <a:prstGeom prst="rect">
            <a:avLst/>
          </a:prstGeom>
        </p:spPr>
        <p:txBody>
          <a:bodyPr lIns="0" tIns="0" rIns="0" bIns="0" rtlCol="0" anchor="t">
            <a:spAutoFit/>
          </a:bodyPr>
          <a:lstStyle/>
          <a:p>
            <a:pPr algn="ctr">
              <a:lnSpc>
                <a:spcPts val="4758"/>
              </a:lnSpc>
            </a:pPr>
            <a:r>
              <a:rPr lang="en-US" sz="3398" u="sng">
                <a:solidFill>
                  <a:srgbClr val="000000"/>
                </a:solidFill>
                <a:latin typeface="Arimo Bold"/>
                <a:hlinkClick r:id="rId5" tooltip="https://github.com/deneyapyz/ortaokul/blob/main/Hafta5/INTELLIGENT%20IRRIGATION%20SYSTEM.csv"/>
              </a:rPr>
              <a:t>Veri Seti İndirme Linki</a:t>
            </a:r>
          </a:p>
        </p:txBody>
      </p:sp>
      <p:sp>
        <p:nvSpPr>
          <p:cNvPr id="16" name="TextBox 16"/>
          <p:cNvSpPr txBox="1"/>
          <p:nvPr/>
        </p:nvSpPr>
        <p:spPr>
          <a:xfrm>
            <a:off x="13142286" y="5011950"/>
            <a:ext cx="4117014" cy="1636301"/>
          </a:xfrm>
          <a:prstGeom prst="rect">
            <a:avLst/>
          </a:prstGeom>
        </p:spPr>
        <p:txBody>
          <a:bodyPr lIns="0" tIns="0" rIns="0" bIns="0" rtlCol="0" anchor="t">
            <a:spAutoFit/>
          </a:bodyPr>
          <a:lstStyle/>
          <a:p>
            <a:pPr algn="ctr">
              <a:lnSpc>
                <a:spcPts val="3260"/>
              </a:lnSpc>
            </a:pPr>
            <a:r>
              <a:rPr lang="en-US" sz="2328" u="sng">
                <a:solidFill>
                  <a:srgbClr val="000000"/>
                </a:solidFill>
                <a:latin typeface="Arimo Bold"/>
                <a:hlinkClick r:id="rId6" tooltip="https://www.kaggle.com/harshilpatel355/autoirrigationdata/download"/>
              </a:rPr>
              <a:t>orijinal veri setinin bu uygulamada kullanımına uygun dönüştürülmüş versiyonu</a:t>
            </a:r>
          </a:p>
        </p:txBody>
      </p:sp>
      <p:pic>
        <p:nvPicPr>
          <p:cNvPr id="17" name="Picture 17"/>
          <p:cNvPicPr>
            <a:picLocks noChangeAspect="1"/>
          </p:cNvPicPr>
          <p:nvPr/>
        </p:nvPicPr>
        <p:blipFill>
          <a:blip r:embed="rId7"/>
          <a:srcRect/>
          <a:stretch>
            <a:fillRect/>
          </a:stretch>
        </p:blipFill>
        <p:spPr>
          <a:xfrm rot="-1066551">
            <a:off x="15978353" y="5859962"/>
            <a:ext cx="1434684" cy="1576576"/>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70880" y="419670"/>
            <a:ext cx="17346239" cy="9447659"/>
            <a:chOff x="0" y="0"/>
            <a:chExt cx="4568557" cy="2488272"/>
          </a:xfrm>
        </p:grpSpPr>
        <p:sp>
          <p:nvSpPr>
            <p:cNvPr id="3" name="Freeform 3"/>
            <p:cNvSpPr/>
            <p:nvPr/>
          </p:nvSpPr>
          <p:spPr>
            <a:xfrm>
              <a:off x="0" y="0"/>
              <a:ext cx="4568557" cy="2488272"/>
            </a:xfrm>
            <a:custGeom>
              <a:avLst/>
              <a:gdLst/>
              <a:ahLst/>
              <a:cxnLst/>
              <a:rect l="l" t="t" r="r" b="b"/>
              <a:pathLst>
                <a:path w="4568557" h="2488272">
                  <a:moveTo>
                    <a:pt x="0" y="0"/>
                  </a:moveTo>
                  <a:lnTo>
                    <a:pt x="4568557" y="0"/>
                  </a:lnTo>
                  <a:lnTo>
                    <a:pt x="4568557" y="2488272"/>
                  </a:lnTo>
                  <a:lnTo>
                    <a:pt x="0" y="2488272"/>
                  </a:lnTo>
                  <a:close/>
                </a:path>
              </a:pathLst>
            </a:custGeom>
            <a:solidFill>
              <a:srgbClr val="FFFFFF"/>
            </a:solidFill>
          </p:spPr>
        </p:sp>
        <p:sp>
          <p:nvSpPr>
            <p:cNvPr id="4" name="TextBox 4"/>
            <p:cNvSpPr txBox="1"/>
            <p:nvPr/>
          </p:nvSpPr>
          <p:spPr>
            <a:xfrm>
              <a:off x="0" y="-38100"/>
              <a:ext cx="4568557" cy="2526372"/>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028700" y="500787"/>
            <a:ext cx="16230600" cy="1419743"/>
            <a:chOff x="0" y="0"/>
            <a:chExt cx="4274726" cy="373924"/>
          </a:xfrm>
        </p:grpSpPr>
        <p:sp>
          <p:nvSpPr>
            <p:cNvPr id="6" name="Freeform 6"/>
            <p:cNvSpPr/>
            <p:nvPr/>
          </p:nvSpPr>
          <p:spPr>
            <a:xfrm>
              <a:off x="0" y="0"/>
              <a:ext cx="4274726" cy="373924"/>
            </a:xfrm>
            <a:custGeom>
              <a:avLst/>
              <a:gdLst/>
              <a:ahLst/>
              <a:cxnLst/>
              <a:rect l="l" t="t" r="r" b="b"/>
              <a:pathLst>
                <a:path w="4274726" h="373924">
                  <a:moveTo>
                    <a:pt x="0" y="0"/>
                  </a:moveTo>
                  <a:lnTo>
                    <a:pt x="4274726" y="0"/>
                  </a:lnTo>
                  <a:lnTo>
                    <a:pt x="4274726" y="373924"/>
                  </a:lnTo>
                  <a:lnTo>
                    <a:pt x="0" y="373924"/>
                  </a:lnTo>
                  <a:close/>
                </a:path>
              </a:pathLst>
            </a:custGeom>
            <a:solidFill>
              <a:srgbClr val="C1BFF4"/>
            </a:solidFill>
          </p:spPr>
        </p:sp>
        <p:sp>
          <p:nvSpPr>
            <p:cNvPr id="7" name="TextBox 7"/>
            <p:cNvSpPr txBox="1"/>
            <p:nvPr/>
          </p:nvSpPr>
          <p:spPr>
            <a:xfrm>
              <a:off x="0" y="-38100"/>
              <a:ext cx="4274726" cy="412024"/>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982589" y="2101505"/>
            <a:ext cx="16230600" cy="1419743"/>
            <a:chOff x="0" y="0"/>
            <a:chExt cx="4274726" cy="373924"/>
          </a:xfrm>
        </p:grpSpPr>
        <p:sp>
          <p:nvSpPr>
            <p:cNvPr id="9" name="Freeform 9"/>
            <p:cNvSpPr/>
            <p:nvPr/>
          </p:nvSpPr>
          <p:spPr>
            <a:xfrm>
              <a:off x="0" y="0"/>
              <a:ext cx="4274726" cy="373924"/>
            </a:xfrm>
            <a:custGeom>
              <a:avLst/>
              <a:gdLst/>
              <a:ahLst/>
              <a:cxnLst/>
              <a:rect l="l" t="t" r="r" b="b"/>
              <a:pathLst>
                <a:path w="4274726" h="373924">
                  <a:moveTo>
                    <a:pt x="0" y="0"/>
                  </a:moveTo>
                  <a:lnTo>
                    <a:pt x="4274726" y="0"/>
                  </a:lnTo>
                  <a:lnTo>
                    <a:pt x="4274726" y="373924"/>
                  </a:lnTo>
                  <a:lnTo>
                    <a:pt x="0" y="373924"/>
                  </a:lnTo>
                  <a:close/>
                </a:path>
              </a:pathLst>
            </a:custGeom>
            <a:solidFill>
              <a:srgbClr val="FFDA89"/>
            </a:solidFill>
          </p:spPr>
        </p:sp>
        <p:sp>
          <p:nvSpPr>
            <p:cNvPr id="10" name="TextBox 10"/>
            <p:cNvSpPr txBox="1"/>
            <p:nvPr/>
          </p:nvSpPr>
          <p:spPr>
            <a:xfrm>
              <a:off x="0" y="-38100"/>
              <a:ext cx="4274726" cy="412024"/>
            </a:xfrm>
            <a:prstGeom prst="rect">
              <a:avLst/>
            </a:prstGeom>
          </p:spPr>
          <p:txBody>
            <a:bodyPr lIns="50800" tIns="50800" rIns="50800" bIns="50800" rtlCol="0" anchor="ctr"/>
            <a:lstStyle/>
            <a:p>
              <a:pPr algn="ctr">
                <a:lnSpc>
                  <a:spcPts val="2659"/>
                </a:lnSpc>
              </a:pPr>
              <a:endParaRPr/>
            </a:p>
          </p:txBody>
        </p:sp>
      </p:grpSp>
      <p:sp>
        <p:nvSpPr>
          <p:cNvPr id="11" name="Freeform 11"/>
          <p:cNvSpPr/>
          <p:nvPr/>
        </p:nvSpPr>
        <p:spPr>
          <a:xfrm>
            <a:off x="15773626" y="13612"/>
            <a:ext cx="2224185" cy="2224185"/>
          </a:xfrm>
          <a:custGeom>
            <a:avLst/>
            <a:gdLst/>
            <a:ahLst/>
            <a:cxnLst/>
            <a:rect l="l" t="t" r="r" b="b"/>
            <a:pathLst>
              <a:path w="2224185" h="2224185">
                <a:moveTo>
                  <a:pt x="0" y="0"/>
                </a:moveTo>
                <a:lnTo>
                  <a:pt x="2224185" y="0"/>
                </a:lnTo>
                <a:lnTo>
                  <a:pt x="2224185" y="2224184"/>
                </a:lnTo>
                <a:lnTo>
                  <a:pt x="0" y="222418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12" name="Group 12"/>
          <p:cNvGrpSpPr/>
          <p:nvPr/>
        </p:nvGrpSpPr>
        <p:grpSpPr>
          <a:xfrm>
            <a:off x="2957516" y="5302941"/>
            <a:ext cx="12372968" cy="4765119"/>
            <a:chOff x="0" y="0"/>
            <a:chExt cx="3258724" cy="1255011"/>
          </a:xfrm>
        </p:grpSpPr>
        <p:sp>
          <p:nvSpPr>
            <p:cNvPr id="13" name="Freeform 13"/>
            <p:cNvSpPr/>
            <p:nvPr/>
          </p:nvSpPr>
          <p:spPr>
            <a:xfrm>
              <a:off x="0" y="0"/>
              <a:ext cx="3258724" cy="1255011"/>
            </a:xfrm>
            <a:custGeom>
              <a:avLst/>
              <a:gdLst/>
              <a:ahLst/>
              <a:cxnLst/>
              <a:rect l="l" t="t" r="r" b="b"/>
              <a:pathLst>
                <a:path w="3258724" h="1255011">
                  <a:moveTo>
                    <a:pt x="0" y="0"/>
                  </a:moveTo>
                  <a:lnTo>
                    <a:pt x="3258724" y="0"/>
                  </a:lnTo>
                  <a:lnTo>
                    <a:pt x="3258724" y="1255011"/>
                  </a:lnTo>
                  <a:lnTo>
                    <a:pt x="0" y="1255011"/>
                  </a:lnTo>
                  <a:close/>
                </a:path>
              </a:pathLst>
            </a:custGeom>
            <a:solidFill>
              <a:srgbClr val="FFDA89"/>
            </a:solidFill>
          </p:spPr>
        </p:sp>
        <p:sp>
          <p:nvSpPr>
            <p:cNvPr id="14" name="TextBox 14"/>
            <p:cNvSpPr txBox="1"/>
            <p:nvPr/>
          </p:nvSpPr>
          <p:spPr>
            <a:xfrm>
              <a:off x="0" y="-38100"/>
              <a:ext cx="3258724" cy="1293111"/>
            </a:xfrm>
            <a:prstGeom prst="rect">
              <a:avLst/>
            </a:prstGeom>
          </p:spPr>
          <p:txBody>
            <a:bodyPr lIns="50800" tIns="50800" rIns="50800" bIns="50800" rtlCol="0" anchor="ctr"/>
            <a:lstStyle/>
            <a:p>
              <a:pPr algn="ctr">
                <a:lnSpc>
                  <a:spcPts val="2659"/>
                </a:lnSpc>
              </a:pPr>
              <a:endParaRPr/>
            </a:p>
          </p:txBody>
        </p:sp>
      </p:grpSp>
      <p:grpSp>
        <p:nvGrpSpPr>
          <p:cNvPr id="15" name="Group 15"/>
          <p:cNvGrpSpPr/>
          <p:nvPr/>
        </p:nvGrpSpPr>
        <p:grpSpPr>
          <a:xfrm>
            <a:off x="4327513" y="5847041"/>
            <a:ext cx="4114800" cy="4114800"/>
            <a:chOff x="0" y="0"/>
            <a:chExt cx="5486400" cy="5486400"/>
          </a:xfrm>
        </p:grpSpPr>
        <p:sp>
          <p:nvSpPr>
            <p:cNvPr id="16" name="Freeform 16"/>
            <p:cNvSpPr/>
            <p:nvPr/>
          </p:nvSpPr>
          <p:spPr>
            <a:xfrm>
              <a:off x="0" y="0"/>
              <a:ext cx="5486400" cy="5486400"/>
            </a:xfrm>
            <a:custGeom>
              <a:avLst/>
              <a:gdLst/>
              <a:ahLst/>
              <a:cxnLst/>
              <a:rect l="l" t="t" r="r" b="b"/>
              <a:pathLst>
                <a:path w="5486400" h="5486400">
                  <a:moveTo>
                    <a:pt x="0" y="0"/>
                  </a:moveTo>
                  <a:lnTo>
                    <a:pt x="5486400" y="0"/>
                  </a:lnTo>
                  <a:lnTo>
                    <a:pt x="5486400" y="5486400"/>
                  </a:lnTo>
                  <a:lnTo>
                    <a:pt x="0" y="54864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sp>
        <p:nvSpPr>
          <p:cNvPr id="17" name="Freeform 17"/>
          <p:cNvSpPr/>
          <p:nvPr/>
        </p:nvSpPr>
        <p:spPr>
          <a:xfrm>
            <a:off x="13281568" y="8101100"/>
            <a:ext cx="2048916" cy="1966960"/>
          </a:xfrm>
          <a:custGeom>
            <a:avLst/>
            <a:gdLst/>
            <a:ahLst/>
            <a:cxnLst/>
            <a:rect l="l" t="t" r="r" b="b"/>
            <a:pathLst>
              <a:path w="2048916" h="1966960">
                <a:moveTo>
                  <a:pt x="0" y="0"/>
                </a:moveTo>
                <a:lnTo>
                  <a:pt x="2048916" y="0"/>
                </a:lnTo>
                <a:lnTo>
                  <a:pt x="2048916" y="1966960"/>
                </a:lnTo>
                <a:lnTo>
                  <a:pt x="0" y="196696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8" name="Freeform 18"/>
          <p:cNvSpPr/>
          <p:nvPr/>
        </p:nvSpPr>
        <p:spPr>
          <a:xfrm>
            <a:off x="13821946" y="5609225"/>
            <a:ext cx="1432051" cy="1125950"/>
          </a:xfrm>
          <a:custGeom>
            <a:avLst/>
            <a:gdLst/>
            <a:ahLst/>
            <a:cxnLst/>
            <a:rect l="l" t="t" r="r" b="b"/>
            <a:pathLst>
              <a:path w="1432051" h="1125950">
                <a:moveTo>
                  <a:pt x="0" y="0"/>
                </a:moveTo>
                <a:lnTo>
                  <a:pt x="1432051" y="0"/>
                </a:lnTo>
                <a:lnTo>
                  <a:pt x="1432051" y="1125950"/>
                </a:lnTo>
                <a:lnTo>
                  <a:pt x="0" y="112595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9" name="Freeform 19"/>
          <p:cNvSpPr/>
          <p:nvPr/>
        </p:nvSpPr>
        <p:spPr>
          <a:xfrm rot="985626">
            <a:off x="2112290" y="5066525"/>
            <a:ext cx="2001571" cy="1821430"/>
          </a:xfrm>
          <a:custGeom>
            <a:avLst/>
            <a:gdLst/>
            <a:ahLst/>
            <a:cxnLst/>
            <a:rect l="l" t="t" r="r" b="b"/>
            <a:pathLst>
              <a:path w="2001571" h="1821430">
                <a:moveTo>
                  <a:pt x="0" y="0"/>
                </a:moveTo>
                <a:lnTo>
                  <a:pt x="2001572" y="0"/>
                </a:lnTo>
                <a:lnTo>
                  <a:pt x="2001572" y="1821429"/>
                </a:lnTo>
                <a:lnTo>
                  <a:pt x="0" y="1821429"/>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20" name="TextBox 20"/>
          <p:cNvSpPr txBox="1"/>
          <p:nvPr/>
        </p:nvSpPr>
        <p:spPr>
          <a:xfrm>
            <a:off x="1313408" y="560879"/>
            <a:ext cx="14460218" cy="1232885"/>
          </a:xfrm>
          <a:prstGeom prst="rect">
            <a:avLst/>
          </a:prstGeom>
        </p:spPr>
        <p:txBody>
          <a:bodyPr lIns="0" tIns="0" rIns="0" bIns="0" rtlCol="0" anchor="t">
            <a:spAutoFit/>
          </a:bodyPr>
          <a:lstStyle/>
          <a:p>
            <a:pPr algn="l">
              <a:lnSpc>
                <a:spcPts val="5020"/>
              </a:lnSpc>
            </a:pPr>
            <a:r>
              <a:rPr lang="en-US" sz="3586">
                <a:solidFill>
                  <a:srgbClr val="000000"/>
                </a:solidFill>
                <a:latin typeface="Francois One"/>
              </a:rPr>
              <a:t>PROBLEM ÇÖZÜMÜNDE YAPAY SINIR AĞLARI KULLANMANIN AVANTAJLARI NELER OLABILIR? </a:t>
            </a:r>
          </a:p>
        </p:txBody>
      </p:sp>
      <p:sp>
        <p:nvSpPr>
          <p:cNvPr id="21" name="TextBox 21"/>
          <p:cNvSpPr txBox="1"/>
          <p:nvPr/>
        </p:nvSpPr>
        <p:spPr>
          <a:xfrm>
            <a:off x="1313408" y="2285603"/>
            <a:ext cx="14754823" cy="1232885"/>
          </a:xfrm>
          <a:prstGeom prst="rect">
            <a:avLst/>
          </a:prstGeom>
        </p:spPr>
        <p:txBody>
          <a:bodyPr lIns="0" tIns="0" rIns="0" bIns="0" rtlCol="0" anchor="t">
            <a:spAutoFit/>
          </a:bodyPr>
          <a:lstStyle/>
          <a:p>
            <a:pPr algn="ctr">
              <a:lnSpc>
                <a:spcPts val="5020"/>
              </a:lnSpc>
            </a:pPr>
            <a:r>
              <a:rPr lang="en-US" sz="3586">
                <a:solidFill>
                  <a:srgbClr val="000000"/>
                </a:solidFill>
                <a:latin typeface="Francois One"/>
              </a:rPr>
              <a:t>DIĞER MAKINE ÖĞRENME ALGORITMALARI TERCIH EDILSE SONUÇLAR DAHA IYI OLABILIR MI?</a:t>
            </a:r>
          </a:p>
        </p:txBody>
      </p:sp>
      <p:sp>
        <p:nvSpPr>
          <p:cNvPr id="22" name="TextBox 22"/>
          <p:cNvSpPr txBox="1"/>
          <p:nvPr/>
        </p:nvSpPr>
        <p:spPr>
          <a:xfrm>
            <a:off x="9299560" y="6432335"/>
            <a:ext cx="4040148" cy="2868010"/>
          </a:xfrm>
          <a:prstGeom prst="rect">
            <a:avLst/>
          </a:prstGeom>
        </p:spPr>
        <p:txBody>
          <a:bodyPr lIns="0" tIns="0" rIns="0" bIns="0" rtlCol="0" anchor="t">
            <a:spAutoFit/>
          </a:bodyPr>
          <a:lstStyle/>
          <a:p>
            <a:pPr algn="ctr">
              <a:lnSpc>
                <a:spcPts val="5720"/>
              </a:lnSpc>
            </a:pPr>
            <a:r>
              <a:rPr lang="en-US" sz="4086" dirty="0">
                <a:solidFill>
                  <a:srgbClr val="000000"/>
                </a:solidFill>
                <a:latin typeface="Francois One"/>
                <a:hlinkClick r:id="rId12"/>
              </a:rPr>
              <a:t>SUPER MARIO OYNAMASINI ÖĞRENEN YAPAY ZEKÂ!</a:t>
            </a:r>
            <a:endParaRPr lang="en-US" sz="4086" dirty="0">
              <a:solidFill>
                <a:srgbClr val="000000"/>
              </a:solidFill>
              <a:latin typeface="Francois One"/>
            </a:endParaRPr>
          </a:p>
        </p:txBody>
      </p:sp>
      <p:grpSp>
        <p:nvGrpSpPr>
          <p:cNvPr id="23" name="Group 23"/>
          <p:cNvGrpSpPr/>
          <p:nvPr/>
        </p:nvGrpSpPr>
        <p:grpSpPr>
          <a:xfrm>
            <a:off x="982589" y="3635548"/>
            <a:ext cx="16230600" cy="1419743"/>
            <a:chOff x="0" y="0"/>
            <a:chExt cx="4274726" cy="373924"/>
          </a:xfrm>
        </p:grpSpPr>
        <p:sp>
          <p:nvSpPr>
            <p:cNvPr id="24" name="Freeform 24"/>
            <p:cNvSpPr/>
            <p:nvPr/>
          </p:nvSpPr>
          <p:spPr>
            <a:xfrm>
              <a:off x="0" y="0"/>
              <a:ext cx="4274726" cy="373924"/>
            </a:xfrm>
            <a:custGeom>
              <a:avLst/>
              <a:gdLst/>
              <a:ahLst/>
              <a:cxnLst/>
              <a:rect l="l" t="t" r="r" b="b"/>
              <a:pathLst>
                <a:path w="4274726" h="373924">
                  <a:moveTo>
                    <a:pt x="0" y="0"/>
                  </a:moveTo>
                  <a:lnTo>
                    <a:pt x="4274726" y="0"/>
                  </a:lnTo>
                  <a:lnTo>
                    <a:pt x="4274726" y="373924"/>
                  </a:lnTo>
                  <a:lnTo>
                    <a:pt x="0" y="373924"/>
                  </a:lnTo>
                  <a:close/>
                </a:path>
              </a:pathLst>
            </a:custGeom>
            <a:solidFill>
              <a:srgbClr val="C1BFF4"/>
            </a:solidFill>
          </p:spPr>
        </p:sp>
        <p:sp>
          <p:nvSpPr>
            <p:cNvPr id="25" name="TextBox 25"/>
            <p:cNvSpPr txBox="1"/>
            <p:nvPr/>
          </p:nvSpPr>
          <p:spPr>
            <a:xfrm>
              <a:off x="0" y="-38100"/>
              <a:ext cx="4274726" cy="412024"/>
            </a:xfrm>
            <a:prstGeom prst="rect">
              <a:avLst/>
            </a:prstGeom>
          </p:spPr>
          <p:txBody>
            <a:bodyPr lIns="50800" tIns="50800" rIns="50800" bIns="50800" rtlCol="0" anchor="ctr"/>
            <a:lstStyle/>
            <a:p>
              <a:pPr algn="ctr">
                <a:lnSpc>
                  <a:spcPts val="2659"/>
                </a:lnSpc>
              </a:pPr>
              <a:endParaRPr/>
            </a:p>
          </p:txBody>
        </p:sp>
      </p:grpSp>
      <p:sp>
        <p:nvSpPr>
          <p:cNvPr id="26" name="TextBox 26"/>
          <p:cNvSpPr txBox="1"/>
          <p:nvPr/>
        </p:nvSpPr>
        <p:spPr>
          <a:xfrm>
            <a:off x="1267298" y="3695640"/>
            <a:ext cx="15445145" cy="1232885"/>
          </a:xfrm>
          <a:prstGeom prst="rect">
            <a:avLst/>
          </a:prstGeom>
        </p:spPr>
        <p:txBody>
          <a:bodyPr lIns="0" tIns="0" rIns="0" bIns="0" rtlCol="0" anchor="t">
            <a:spAutoFit/>
          </a:bodyPr>
          <a:lstStyle/>
          <a:p>
            <a:pPr algn="l">
              <a:lnSpc>
                <a:spcPts val="5020"/>
              </a:lnSpc>
            </a:pPr>
            <a:r>
              <a:rPr lang="en-US" sz="3586">
                <a:solidFill>
                  <a:srgbClr val="000000"/>
                </a:solidFill>
                <a:latin typeface="Francois One"/>
              </a:rPr>
              <a:t>BIR YAPAY SINIR AĞLARI’NIN FARKLI VERILERLE KARŞILAŞARAK YANLIŞ ÖĞRENME GERÇEKLEŞTIRMESINI SAĞLAMAK MÜMKÜN OLABILIR MI?</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4E4C98"/>
        </a:solidFill>
        <a:effectLst/>
      </p:bgPr>
    </p:bg>
    <p:spTree>
      <p:nvGrpSpPr>
        <p:cNvPr id="1" name=""/>
        <p:cNvGrpSpPr/>
        <p:nvPr/>
      </p:nvGrpSpPr>
      <p:grpSpPr>
        <a:xfrm>
          <a:off x="0" y="0"/>
          <a:ext cx="0" cy="0"/>
          <a:chOff x="0" y="0"/>
          <a:chExt cx="0" cy="0"/>
        </a:xfrm>
      </p:grpSpPr>
      <p:grpSp>
        <p:nvGrpSpPr>
          <p:cNvPr id="2" name="Group 2"/>
          <p:cNvGrpSpPr/>
          <p:nvPr/>
        </p:nvGrpSpPr>
        <p:grpSpPr>
          <a:xfrm>
            <a:off x="470880" y="419670"/>
            <a:ext cx="17346239" cy="9447659"/>
            <a:chOff x="0" y="0"/>
            <a:chExt cx="4568557" cy="2488272"/>
          </a:xfrm>
        </p:grpSpPr>
        <p:sp>
          <p:nvSpPr>
            <p:cNvPr id="3" name="Freeform 3"/>
            <p:cNvSpPr/>
            <p:nvPr/>
          </p:nvSpPr>
          <p:spPr>
            <a:xfrm>
              <a:off x="0" y="0"/>
              <a:ext cx="4568557" cy="2488272"/>
            </a:xfrm>
            <a:custGeom>
              <a:avLst/>
              <a:gdLst/>
              <a:ahLst/>
              <a:cxnLst/>
              <a:rect l="l" t="t" r="r" b="b"/>
              <a:pathLst>
                <a:path w="4568557" h="2488272">
                  <a:moveTo>
                    <a:pt x="0" y="0"/>
                  </a:moveTo>
                  <a:lnTo>
                    <a:pt x="4568557" y="0"/>
                  </a:lnTo>
                  <a:lnTo>
                    <a:pt x="4568557" y="2488272"/>
                  </a:lnTo>
                  <a:lnTo>
                    <a:pt x="0" y="2488272"/>
                  </a:lnTo>
                  <a:close/>
                </a:path>
              </a:pathLst>
            </a:custGeom>
            <a:solidFill>
              <a:srgbClr val="FFFFFF"/>
            </a:solidFill>
          </p:spPr>
        </p:sp>
        <p:sp>
          <p:nvSpPr>
            <p:cNvPr id="4" name="TextBox 4"/>
            <p:cNvSpPr txBox="1"/>
            <p:nvPr/>
          </p:nvSpPr>
          <p:spPr>
            <a:xfrm>
              <a:off x="0" y="-38100"/>
              <a:ext cx="4568557" cy="2526372"/>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028700" y="1028700"/>
            <a:ext cx="16230600" cy="1434512"/>
            <a:chOff x="0" y="0"/>
            <a:chExt cx="4274726" cy="377814"/>
          </a:xfrm>
        </p:grpSpPr>
        <p:sp>
          <p:nvSpPr>
            <p:cNvPr id="6" name="Freeform 6"/>
            <p:cNvSpPr/>
            <p:nvPr/>
          </p:nvSpPr>
          <p:spPr>
            <a:xfrm>
              <a:off x="0" y="0"/>
              <a:ext cx="4274726" cy="377814"/>
            </a:xfrm>
            <a:custGeom>
              <a:avLst/>
              <a:gdLst/>
              <a:ahLst/>
              <a:cxnLst/>
              <a:rect l="l" t="t" r="r" b="b"/>
              <a:pathLst>
                <a:path w="4274726" h="377814">
                  <a:moveTo>
                    <a:pt x="0" y="0"/>
                  </a:moveTo>
                  <a:lnTo>
                    <a:pt x="4274726" y="0"/>
                  </a:lnTo>
                  <a:lnTo>
                    <a:pt x="4274726" y="377814"/>
                  </a:lnTo>
                  <a:lnTo>
                    <a:pt x="0" y="377814"/>
                  </a:lnTo>
                  <a:close/>
                </a:path>
              </a:pathLst>
            </a:custGeom>
            <a:solidFill>
              <a:srgbClr val="C1BFF4"/>
            </a:solidFill>
          </p:spPr>
        </p:sp>
        <p:sp>
          <p:nvSpPr>
            <p:cNvPr id="7" name="TextBox 7"/>
            <p:cNvSpPr txBox="1"/>
            <p:nvPr/>
          </p:nvSpPr>
          <p:spPr>
            <a:xfrm>
              <a:off x="0" y="-38100"/>
              <a:ext cx="4274726" cy="415914"/>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047750" y="2672393"/>
            <a:ext cx="16211550" cy="7027295"/>
            <a:chOff x="0" y="0"/>
            <a:chExt cx="4269709" cy="1850810"/>
          </a:xfrm>
        </p:grpSpPr>
        <p:sp>
          <p:nvSpPr>
            <p:cNvPr id="9" name="Freeform 9"/>
            <p:cNvSpPr/>
            <p:nvPr/>
          </p:nvSpPr>
          <p:spPr>
            <a:xfrm>
              <a:off x="0" y="0"/>
              <a:ext cx="4269709" cy="1850810"/>
            </a:xfrm>
            <a:custGeom>
              <a:avLst/>
              <a:gdLst/>
              <a:ahLst/>
              <a:cxnLst/>
              <a:rect l="l" t="t" r="r" b="b"/>
              <a:pathLst>
                <a:path w="4269709" h="1850810">
                  <a:moveTo>
                    <a:pt x="0" y="0"/>
                  </a:moveTo>
                  <a:lnTo>
                    <a:pt x="4269709" y="0"/>
                  </a:lnTo>
                  <a:lnTo>
                    <a:pt x="4269709" y="1850810"/>
                  </a:lnTo>
                  <a:lnTo>
                    <a:pt x="0" y="1850810"/>
                  </a:lnTo>
                  <a:close/>
                </a:path>
              </a:pathLst>
            </a:custGeom>
            <a:solidFill>
              <a:srgbClr val="C1BFF4"/>
            </a:solidFill>
          </p:spPr>
        </p:sp>
        <p:sp>
          <p:nvSpPr>
            <p:cNvPr id="10" name="TextBox 10"/>
            <p:cNvSpPr txBox="1"/>
            <p:nvPr/>
          </p:nvSpPr>
          <p:spPr>
            <a:xfrm>
              <a:off x="0" y="-38100"/>
              <a:ext cx="4269709" cy="1888910"/>
            </a:xfrm>
            <a:prstGeom prst="rect">
              <a:avLst/>
            </a:prstGeom>
          </p:spPr>
          <p:txBody>
            <a:bodyPr lIns="50800" tIns="50800" rIns="50800" bIns="50800" rtlCol="0" anchor="ctr"/>
            <a:lstStyle/>
            <a:p>
              <a:pPr algn="ctr">
                <a:lnSpc>
                  <a:spcPts val="2659"/>
                </a:lnSpc>
              </a:pPr>
              <a:endParaRPr/>
            </a:p>
          </p:txBody>
        </p:sp>
      </p:grpSp>
      <p:sp>
        <p:nvSpPr>
          <p:cNvPr id="11" name="TextBox 11"/>
          <p:cNvSpPr txBox="1"/>
          <p:nvPr/>
        </p:nvSpPr>
        <p:spPr>
          <a:xfrm>
            <a:off x="1158750" y="3311217"/>
            <a:ext cx="15970501" cy="6689463"/>
          </a:xfrm>
          <a:prstGeom prst="rect">
            <a:avLst/>
          </a:prstGeom>
        </p:spPr>
        <p:txBody>
          <a:bodyPr lIns="0" tIns="0" rIns="0" bIns="0" rtlCol="0" anchor="t">
            <a:spAutoFit/>
          </a:bodyPr>
          <a:lstStyle/>
          <a:p>
            <a:pPr algn="l">
              <a:lnSpc>
                <a:spcPts val="3555"/>
              </a:lnSpc>
            </a:pPr>
            <a:r>
              <a:rPr lang="en-US" sz="3555">
                <a:solidFill>
                  <a:srgbClr val="000000"/>
                </a:solidFill>
                <a:latin typeface="KG Primary Penmanship"/>
              </a:rPr>
              <a:t>Cumhurbaşkanlığı Dijital Dönüşüm Ofisi Başkanlığı ile Sanayi ve Teknoloji Bakanlığı iş birliğinde ve ilgili tüm paydaşların etkin katılımıyla hazırlanan "Ulusal Yapay Zekâ Stratejisi 2021-2025"’e ilişkin 2021/18 sayılı Cumhurbaşkanlığı Genelgesi 20/08/2021 tarihli ve 31574 sayılı Resmî Gazete'de yayımlanarak yürürlüğe girmiştir. Yapay zekâ alanında ülkemizin ilk ulusal strateji belgesi olma özelliğini taşıyan Ulusal Yapay Zekâ Stratejisi (UYZS) ile Türkiye, yapay zekâ (YZ) stratejisini yayımlayan ülkeler arasında yerini almıştır. UYZS, On Birinci Kalkınma Planı ile Cumhurbaşkanlığı Yıllık Programları doğrultusunda, "Dijital Türkiye" vizyonu ve "Milli Teknoloji Hamlesi" ile uyumlu olarak hazırlanmıştır. Vizyonu "müreffeh bir Türkiye için çevik ve sürdürülebilir yapay zekâ ekosistemiyle küresel ölçekte değer üretmek" olan Strateji, 6 stratejik öncelik etrafında tasarlanmıştır: (1) YZ Uzmanlarını Yetiştirmek ve Alanda İstihdamı Artırmak, (2) Araştırma, Girişimcilik ve Yenilikçiliği Desteklemek, (3) Kaliteli Veriye ve Teknik Altyapıya Erişim İmkânlarını Genişletmek, (4) Sosyoekonomik Uyumu Hızlandıracak Düzenlemeleri Yapmak, (5) Uluslararası İş Birliklerini Güçlendirmek, (6) Yapısal ve İşgücü Dönüşümünü Hızlandırmak. UYZS ile 2021-2025 yılları arasında ülkemizde yürütülen YZ alanındaki çalışmaları ortak bir zemine oturtacak tedbirler ve bu tedbirleri hayata geçirmek üzere oluşturulacak yönetişim mekanizması ortaya konulmaktadır</a:t>
            </a:r>
          </a:p>
          <a:p>
            <a:pPr algn="l">
              <a:lnSpc>
                <a:spcPts val="3555"/>
              </a:lnSpc>
            </a:pPr>
            <a:endParaRPr lang="en-US" sz="3555">
              <a:solidFill>
                <a:srgbClr val="000000"/>
              </a:solidFill>
              <a:latin typeface="KG Primary Penmanship"/>
            </a:endParaRPr>
          </a:p>
        </p:txBody>
      </p:sp>
      <p:sp>
        <p:nvSpPr>
          <p:cNvPr id="12" name="Freeform 12"/>
          <p:cNvSpPr/>
          <p:nvPr/>
        </p:nvSpPr>
        <p:spPr>
          <a:xfrm>
            <a:off x="15757174" y="563916"/>
            <a:ext cx="1899296" cy="1899296"/>
          </a:xfrm>
          <a:custGeom>
            <a:avLst/>
            <a:gdLst/>
            <a:ahLst/>
            <a:cxnLst/>
            <a:rect l="l" t="t" r="r" b="b"/>
            <a:pathLst>
              <a:path w="1899296" h="1899296">
                <a:moveTo>
                  <a:pt x="0" y="0"/>
                </a:moveTo>
                <a:lnTo>
                  <a:pt x="1899297" y="0"/>
                </a:lnTo>
                <a:lnTo>
                  <a:pt x="1899297" y="1899296"/>
                </a:lnTo>
                <a:lnTo>
                  <a:pt x="0" y="189929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3" name="Freeform 13"/>
          <p:cNvSpPr/>
          <p:nvPr/>
        </p:nvSpPr>
        <p:spPr>
          <a:xfrm rot="-978401">
            <a:off x="384070" y="732477"/>
            <a:ext cx="2461253" cy="1627110"/>
          </a:xfrm>
          <a:custGeom>
            <a:avLst/>
            <a:gdLst/>
            <a:ahLst/>
            <a:cxnLst/>
            <a:rect l="l" t="t" r="r" b="b"/>
            <a:pathLst>
              <a:path w="2461253" h="1627110">
                <a:moveTo>
                  <a:pt x="0" y="0"/>
                </a:moveTo>
                <a:lnTo>
                  <a:pt x="2461252" y="0"/>
                </a:lnTo>
                <a:lnTo>
                  <a:pt x="2461252" y="1627110"/>
                </a:lnTo>
                <a:lnTo>
                  <a:pt x="0" y="162711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4" name="TextBox 14"/>
          <p:cNvSpPr txBox="1"/>
          <p:nvPr/>
        </p:nvSpPr>
        <p:spPr>
          <a:xfrm>
            <a:off x="2288203" y="1258101"/>
            <a:ext cx="14971097" cy="870936"/>
          </a:xfrm>
          <a:prstGeom prst="rect">
            <a:avLst/>
          </a:prstGeom>
        </p:spPr>
        <p:txBody>
          <a:bodyPr lIns="0" tIns="0" rIns="0" bIns="0" rtlCol="0" anchor="t">
            <a:spAutoFit/>
          </a:bodyPr>
          <a:lstStyle/>
          <a:p>
            <a:pPr algn="l">
              <a:lnSpc>
                <a:spcPts val="7120"/>
              </a:lnSpc>
            </a:pPr>
            <a:r>
              <a:rPr lang="en-US" sz="5086">
                <a:solidFill>
                  <a:srgbClr val="000000"/>
                </a:solidFill>
                <a:latin typeface="Francois One"/>
              </a:rPr>
              <a:t>DÜNYA’DAN HABERLER</a:t>
            </a:r>
          </a:p>
        </p:txBody>
      </p:sp>
      <p:sp>
        <p:nvSpPr>
          <p:cNvPr id="15" name="TextBox 15"/>
          <p:cNvSpPr txBox="1"/>
          <p:nvPr/>
        </p:nvSpPr>
        <p:spPr>
          <a:xfrm>
            <a:off x="1158750" y="2625417"/>
            <a:ext cx="11803895" cy="540371"/>
          </a:xfrm>
          <a:prstGeom prst="rect">
            <a:avLst/>
          </a:prstGeom>
        </p:spPr>
        <p:txBody>
          <a:bodyPr lIns="0" tIns="0" rIns="0" bIns="0" rtlCol="0" anchor="t">
            <a:spAutoFit/>
          </a:bodyPr>
          <a:lstStyle/>
          <a:p>
            <a:pPr algn="l">
              <a:lnSpc>
                <a:spcPts val="4340"/>
              </a:lnSpc>
            </a:pPr>
            <a:r>
              <a:rPr lang="en-US" sz="3100">
                <a:solidFill>
                  <a:srgbClr val="000000"/>
                </a:solidFill>
                <a:latin typeface="Arimo Bold"/>
              </a:rPr>
              <a:t>Türkiye’nin Ulusal Yapay Zekâ Stratejisi </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DB927"/>
        </a:solidFill>
        <a:effectLst/>
      </p:bgPr>
    </p:bg>
    <p:spTree>
      <p:nvGrpSpPr>
        <p:cNvPr id="1" name=""/>
        <p:cNvGrpSpPr/>
        <p:nvPr/>
      </p:nvGrpSpPr>
      <p:grpSpPr>
        <a:xfrm>
          <a:off x="0" y="0"/>
          <a:ext cx="0" cy="0"/>
          <a:chOff x="0" y="0"/>
          <a:chExt cx="0" cy="0"/>
        </a:xfrm>
      </p:grpSpPr>
      <p:grpSp>
        <p:nvGrpSpPr>
          <p:cNvPr id="2" name="Group 2"/>
          <p:cNvGrpSpPr/>
          <p:nvPr/>
        </p:nvGrpSpPr>
        <p:grpSpPr>
          <a:xfrm>
            <a:off x="470880" y="419670"/>
            <a:ext cx="17346239" cy="9447659"/>
            <a:chOff x="0" y="0"/>
            <a:chExt cx="4568557" cy="2488272"/>
          </a:xfrm>
        </p:grpSpPr>
        <p:sp>
          <p:nvSpPr>
            <p:cNvPr id="3" name="Freeform 3"/>
            <p:cNvSpPr/>
            <p:nvPr/>
          </p:nvSpPr>
          <p:spPr>
            <a:xfrm>
              <a:off x="0" y="0"/>
              <a:ext cx="4568557" cy="2488272"/>
            </a:xfrm>
            <a:custGeom>
              <a:avLst/>
              <a:gdLst/>
              <a:ahLst/>
              <a:cxnLst/>
              <a:rect l="l" t="t" r="r" b="b"/>
              <a:pathLst>
                <a:path w="4568557" h="2488272">
                  <a:moveTo>
                    <a:pt x="0" y="0"/>
                  </a:moveTo>
                  <a:lnTo>
                    <a:pt x="4568557" y="0"/>
                  </a:lnTo>
                  <a:lnTo>
                    <a:pt x="4568557" y="2488272"/>
                  </a:lnTo>
                  <a:lnTo>
                    <a:pt x="0" y="2488272"/>
                  </a:lnTo>
                  <a:close/>
                </a:path>
              </a:pathLst>
            </a:custGeom>
            <a:solidFill>
              <a:srgbClr val="FFFFFF"/>
            </a:solidFill>
          </p:spPr>
        </p:sp>
        <p:sp>
          <p:nvSpPr>
            <p:cNvPr id="4" name="TextBox 4"/>
            <p:cNvSpPr txBox="1"/>
            <p:nvPr/>
          </p:nvSpPr>
          <p:spPr>
            <a:xfrm>
              <a:off x="0" y="-38100"/>
              <a:ext cx="4568557" cy="2526372"/>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028700" y="1028700"/>
            <a:ext cx="16230600" cy="1462438"/>
            <a:chOff x="0" y="0"/>
            <a:chExt cx="4274726" cy="385169"/>
          </a:xfrm>
        </p:grpSpPr>
        <p:sp>
          <p:nvSpPr>
            <p:cNvPr id="6" name="Freeform 6"/>
            <p:cNvSpPr/>
            <p:nvPr/>
          </p:nvSpPr>
          <p:spPr>
            <a:xfrm>
              <a:off x="0" y="0"/>
              <a:ext cx="4274726" cy="385169"/>
            </a:xfrm>
            <a:custGeom>
              <a:avLst/>
              <a:gdLst/>
              <a:ahLst/>
              <a:cxnLst/>
              <a:rect l="l" t="t" r="r" b="b"/>
              <a:pathLst>
                <a:path w="4274726" h="385169">
                  <a:moveTo>
                    <a:pt x="0" y="0"/>
                  </a:moveTo>
                  <a:lnTo>
                    <a:pt x="4274726" y="0"/>
                  </a:lnTo>
                  <a:lnTo>
                    <a:pt x="4274726" y="385169"/>
                  </a:lnTo>
                  <a:lnTo>
                    <a:pt x="0" y="385169"/>
                  </a:lnTo>
                  <a:close/>
                </a:path>
              </a:pathLst>
            </a:custGeom>
            <a:solidFill>
              <a:srgbClr val="FFDA89"/>
            </a:solidFill>
          </p:spPr>
        </p:sp>
        <p:sp>
          <p:nvSpPr>
            <p:cNvPr id="7" name="TextBox 7"/>
            <p:cNvSpPr txBox="1"/>
            <p:nvPr/>
          </p:nvSpPr>
          <p:spPr>
            <a:xfrm>
              <a:off x="0" y="-38100"/>
              <a:ext cx="4274726" cy="423269"/>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028700" y="2888901"/>
            <a:ext cx="7690064" cy="6369399"/>
            <a:chOff x="0" y="0"/>
            <a:chExt cx="2025367" cy="1677537"/>
          </a:xfrm>
        </p:grpSpPr>
        <p:sp>
          <p:nvSpPr>
            <p:cNvPr id="9" name="Freeform 9"/>
            <p:cNvSpPr/>
            <p:nvPr/>
          </p:nvSpPr>
          <p:spPr>
            <a:xfrm>
              <a:off x="0" y="0"/>
              <a:ext cx="2025366" cy="1677537"/>
            </a:xfrm>
            <a:custGeom>
              <a:avLst/>
              <a:gdLst/>
              <a:ahLst/>
              <a:cxnLst/>
              <a:rect l="l" t="t" r="r" b="b"/>
              <a:pathLst>
                <a:path w="2025366" h="1677537">
                  <a:moveTo>
                    <a:pt x="0" y="0"/>
                  </a:moveTo>
                  <a:lnTo>
                    <a:pt x="2025366" y="0"/>
                  </a:lnTo>
                  <a:lnTo>
                    <a:pt x="2025366" y="1677537"/>
                  </a:lnTo>
                  <a:lnTo>
                    <a:pt x="0" y="1677537"/>
                  </a:lnTo>
                  <a:close/>
                </a:path>
              </a:pathLst>
            </a:custGeom>
            <a:solidFill>
              <a:srgbClr val="FFDA89"/>
            </a:solidFill>
          </p:spPr>
        </p:sp>
        <p:sp>
          <p:nvSpPr>
            <p:cNvPr id="10" name="TextBox 10"/>
            <p:cNvSpPr txBox="1"/>
            <p:nvPr/>
          </p:nvSpPr>
          <p:spPr>
            <a:xfrm>
              <a:off x="0" y="-38100"/>
              <a:ext cx="2025367" cy="1715637"/>
            </a:xfrm>
            <a:prstGeom prst="rect">
              <a:avLst/>
            </a:prstGeom>
          </p:spPr>
          <p:txBody>
            <a:bodyPr lIns="50800" tIns="50800" rIns="50800" bIns="50800" rtlCol="0" anchor="ctr"/>
            <a:lstStyle/>
            <a:p>
              <a:pPr algn="ctr">
                <a:lnSpc>
                  <a:spcPts val="2659"/>
                </a:lnSpc>
              </a:pPr>
              <a:endParaRPr/>
            </a:p>
          </p:txBody>
        </p:sp>
      </p:grpSp>
      <p:pic>
        <p:nvPicPr>
          <p:cNvPr id="11" name="Picture 11"/>
          <p:cNvPicPr>
            <a:picLocks noChangeAspect="1"/>
          </p:cNvPicPr>
          <p:nvPr/>
        </p:nvPicPr>
        <p:blipFill>
          <a:blip r:embed="rId2"/>
          <a:srcRect/>
          <a:stretch>
            <a:fillRect/>
          </a:stretch>
        </p:blipFill>
        <p:spPr>
          <a:xfrm rot="5058923">
            <a:off x="718674" y="4577230"/>
            <a:ext cx="1434684" cy="1576576"/>
          </a:xfrm>
          <a:prstGeom prst="rect">
            <a:avLst/>
          </a:prstGeom>
        </p:spPr>
      </p:pic>
      <p:sp>
        <p:nvSpPr>
          <p:cNvPr id="12" name="Freeform 12"/>
          <p:cNvSpPr/>
          <p:nvPr/>
        </p:nvSpPr>
        <p:spPr>
          <a:xfrm>
            <a:off x="8816164" y="2917476"/>
            <a:ext cx="8991430" cy="6279729"/>
          </a:xfrm>
          <a:custGeom>
            <a:avLst/>
            <a:gdLst/>
            <a:ahLst/>
            <a:cxnLst/>
            <a:rect l="l" t="t" r="r" b="b"/>
            <a:pathLst>
              <a:path w="8991430" h="6279729">
                <a:moveTo>
                  <a:pt x="0" y="0"/>
                </a:moveTo>
                <a:lnTo>
                  <a:pt x="8991431" y="0"/>
                </a:lnTo>
                <a:lnTo>
                  <a:pt x="8991431" y="6279729"/>
                </a:lnTo>
                <a:lnTo>
                  <a:pt x="0" y="6279729"/>
                </a:lnTo>
                <a:lnTo>
                  <a:pt x="0" y="0"/>
                </a:lnTo>
                <a:close/>
              </a:path>
            </a:pathLst>
          </a:custGeom>
          <a:blipFill>
            <a:blip r:embed="rId3"/>
            <a:stretch>
              <a:fillRect/>
            </a:stretch>
          </a:blipFill>
        </p:spPr>
      </p:sp>
      <p:sp>
        <p:nvSpPr>
          <p:cNvPr id="13" name="TextBox 13"/>
          <p:cNvSpPr txBox="1"/>
          <p:nvPr/>
        </p:nvSpPr>
        <p:spPr>
          <a:xfrm>
            <a:off x="1436017" y="1308180"/>
            <a:ext cx="15394802" cy="870936"/>
          </a:xfrm>
          <a:prstGeom prst="rect">
            <a:avLst/>
          </a:prstGeom>
        </p:spPr>
        <p:txBody>
          <a:bodyPr lIns="0" tIns="0" rIns="0" bIns="0" rtlCol="0" anchor="t">
            <a:spAutoFit/>
          </a:bodyPr>
          <a:lstStyle/>
          <a:p>
            <a:pPr algn="ctr">
              <a:lnSpc>
                <a:spcPts val="7120"/>
              </a:lnSpc>
            </a:pPr>
            <a:r>
              <a:rPr lang="en-US" sz="5086">
                <a:solidFill>
                  <a:srgbClr val="000000"/>
                </a:solidFill>
                <a:latin typeface="Francois One"/>
              </a:rPr>
              <a:t>DERSTE KULLANILAN MATERYALLER</a:t>
            </a:r>
          </a:p>
        </p:txBody>
      </p:sp>
      <p:sp>
        <p:nvSpPr>
          <p:cNvPr id="14" name="TextBox 14"/>
          <p:cNvSpPr txBox="1"/>
          <p:nvPr/>
        </p:nvSpPr>
        <p:spPr>
          <a:xfrm>
            <a:off x="1183658" y="4545931"/>
            <a:ext cx="6642322" cy="672114"/>
          </a:xfrm>
          <a:prstGeom prst="rect">
            <a:avLst/>
          </a:prstGeom>
        </p:spPr>
        <p:txBody>
          <a:bodyPr lIns="0" tIns="0" rIns="0" bIns="0" rtlCol="0" anchor="t">
            <a:spAutoFit/>
          </a:bodyPr>
          <a:lstStyle/>
          <a:p>
            <a:pPr marL="1098109" lvl="1" indent="-549054" algn="l">
              <a:lnSpc>
                <a:spcPts val="5086"/>
              </a:lnSpc>
              <a:buFont typeface="Arial"/>
              <a:buChar char="•"/>
            </a:pPr>
            <a:r>
              <a:rPr lang="en-US" sz="5086" u="sng">
                <a:solidFill>
                  <a:srgbClr val="004AAD"/>
                </a:solidFill>
                <a:latin typeface="KG Primary Penmanship"/>
                <a:hlinkClick r:id="rId4" tooltip="https://github.com/deneyapyz/ortaokul/tree/main/Hafta1"/>
              </a:rPr>
              <a:t>Derste Yazdığımız Kodlar</a:t>
            </a:r>
          </a:p>
        </p:txBody>
      </p:sp>
      <p:sp>
        <p:nvSpPr>
          <p:cNvPr id="15" name="TextBox 15"/>
          <p:cNvSpPr txBox="1"/>
          <p:nvPr/>
        </p:nvSpPr>
        <p:spPr>
          <a:xfrm>
            <a:off x="1183658" y="5460768"/>
            <a:ext cx="6642322" cy="672114"/>
          </a:xfrm>
          <a:prstGeom prst="rect">
            <a:avLst/>
          </a:prstGeom>
        </p:spPr>
        <p:txBody>
          <a:bodyPr lIns="0" tIns="0" rIns="0" bIns="0" rtlCol="0" anchor="t">
            <a:spAutoFit/>
          </a:bodyPr>
          <a:lstStyle/>
          <a:p>
            <a:pPr marL="1098109" lvl="1" indent="-549054" algn="l">
              <a:lnSpc>
                <a:spcPts val="5086"/>
              </a:lnSpc>
              <a:buFont typeface="Arial"/>
              <a:buChar char="•"/>
            </a:pPr>
            <a:r>
              <a:rPr lang="en-US" sz="5086" u="sng">
                <a:solidFill>
                  <a:srgbClr val="004AAD"/>
                </a:solidFill>
                <a:latin typeface="KG Primary Penmanship"/>
                <a:hlinkClick r:id="rId5" tooltip="https://drive.google.com/drive/folders/1b9_RPHWU5M7NBByP8GSV1hojnZ8M6icF"/>
              </a:rPr>
              <a:t>Python Ders Videoları</a:t>
            </a:r>
          </a:p>
        </p:txBody>
      </p:sp>
      <p:sp>
        <p:nvSpPr>
          <p:cNvPr id="16" name="TextBox 16"/>
          <p:cNvSpPr txBox="1"/>
          <p:nvPr/>
        </p:nvSpPr>
        <p:spPr>
          <a:xfrm>
            <a:off x="1183658" y="6375606"/>
            <a:ext cx="7380148" cy="672114"/>
          </a:xfrm>
          <a:prstGeom prst="rect">
            <a:avLst/>
          </a:prstGeom>
        </p:spPr>
        <p:txBody>
          <a:bodyPr lIns="0" tIns="0" rIns="0" bIns="0" rtlCol="0" anchor="t">
            <a:spAutoFit/>
          </a:bodyPr>
          <a:lstStyle/>
          <a:p>
            <a:pPr marL="1098109" lvl="1" indent="-549054" algn="l">
              <a:lnSpc>
                <a:spcPts val="5086"/>
              </a:lnSpc>
              <a:buFont typeface="Arial"/>
              <a:buChar char="•"/>
            </a:pPr>
            <a:r>
              <a:rPr lang="en-US" sz="5086" u="sng">
                <a:solidFill>
                  <a:srgbClr val="004AAD"/>
                </a:solidFill>
                <a:latin typeface="KG Primary Penmanship"/>
                <a:hlinkClick r:id="rId6" tooltip="https://github.com/deneyapyz/pythonvideolari"/>
              </a:rPr>
              <a:t>Python Videolarındaki Kodlar</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4E4C98"/>
        </a:solidFill>
        <a:effectLst/>
      </p:bgPr>
    </p:bg>
    <p:spTree>
      <p:nvGrpSpPr>
        <p:cNvPr id="1" name=""/>
        <p:cNvGrpSpPr/>
        <p:nvPr/>
      </p:nvGrpSpPr>
      <p:grpSpPr>
        <a:xfrm>
          <a:off x="0" y="0"/>
          <a:ext cx="0" cy="0"/>
          <a:chOff x="0" y="0"/>
          <a:chExt cx="0" cy="0"/>
        </a:xfrm>
      </p:grpSpPr>
      <p:grpSp>
        <p:nvGrpSpPr>
          <p:cNvPr id="2" name="Group 2"/>
          <p:cNvGrpSpPr/>
          <p:nvPr/>
        </p:nvGrpSpPr>
        <p:grpSpPr>
          <a:xfrm>
            <a:off x="470880" y="419670"/>
            <a:ext cx="17346239" cy="9447659"/>
            <a:chOff x="0" y="0"/>
            <a:chExt cx="4568557" cy="2488272"/>
          </a:xfrm>
        </p:grpSpPr>
        <p:sp>
          <p:nvSpPr>
            <p:cNvPr id="3" name="Freeform 3"/>
            <p:cNvSpPr/>
            <p:nvPr/>
          </p:nvSpPr>
          <p:spPr>
            <a:xfrm>
              <a:off x="0" y="0"/>
              <a:ext cx="4568557" cy="2488272"/>
            </a:xfrm>
            <a:custGeom>
              <a:avLst/>
              <a:gdLst/>
              <a:ahLst/>
              <a:cxnLst/>
              <a:rect l="l" t="t" r="r" b="b"/>
              <a:pathLst>
                <a:path w="4568557" h="2488272">
                  <a:moveTo>
                    <a:pt x="0" y="0"/>
                  </a:moveTo>
                  <a:lnTo>
                    <a:pt x="4568557" y="0"/>
                  </a:lnTo>
                  <a:lnTo>
                    <a:pt x="4568557" y="2488272"/>
                  </a:lnTo>
                  <a:lnTo>
                    <a:pt x="0" y="2488272"/>
                  </a:lnTo>
                  <a:close/>
                </a:path>
              </a:pathLst>
            </a:custGeom>
            <a:solidFill>
              <a:srgbClr val="FFFFFF"/>
            </a:solidFill>
          </p:spPr>
        </p:sp>
        <p:sp>
          <p:nvSpPr>
            <p:cNvPr id="4" name="TextBox 4"/>
            <p:cNvSpPr txBox="1"/>
            <p:nvPr/>
          </p:nvSpPr>
          <p:spPr>
            <a:xfrm>
              <a:off x="0" y="-38100"/>
              <a:ext cx="4568557" cy="2526372"/>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1028700" y="1028700"/>
            <a:ext cx="9975273" cy="8229600"/>
          </a:xfrm>
          <a:custGeom>
            <a:avLst/>
            <a:gdLst/>
            <a:ahLst/>
            <a:cxnLst/>
            <a:rect l="l" t="t" r="r" b="b"/>
            <a:pathLst>
              <a:path w="9975273" h="8229600">
                <a:moveTo>
                  <a:pt x="0" y="0"/>
                </a:moveTo>
                <a:lnTo>
                  <a:pt x="9975273" y="0"/>
                </a:lnTo>
                <a:lnTo>
                  <a:pt x="9975273" y="8229600"/>
                </a:lnTo>
                <a:lnTo>
                  <a:pt x="0" y="8229600"/>
                </a:lnTo>
                <a:lnTo>
                  <a:pt x="0" y="0"/>
                </a:lnTo>
                <a:close/>
              </a:path>
            </a:pathLst>
          </a:custGeom>
          <a:blipFill>
            <a:blip r:embed="rId2"/>
            <a:stretch>
              <a:fillRect/>
            </a:stretch>
          </a:blipFill>
        </p:spPr>
      </p:sp>
      <p:grpSp>
        <p:nvGrpSpPr>
          <p:cNvPr id="6" name="Group 6"/>
          <p:cNvGrpSpPr/>
          <p:nvPr/>
        </p:nvGrpSpPr>
        <p:grpSpPr>
          <a:xfrm>
            <a:off x="11617250" y="1028700"/>
            <a:ext cx="5642050" cy="8832151"/>
            <a:chOff x="0" y="0"/>
            <a:chExt cx="1485972" cy="2326163"/>
          </a:xfrm>
        </p:grpSpPr>
        <p:sp>
          <p:nvSpPr>
            <p:cNvPr id="7" name="Freeform 7"/>
            <p:cNvSpPr/>
            <p:nvPr/>
          </p:nvSpPr>
          <p:spPr>
            <a:xfrm>
              <a:off x="0" y="0"/>
              <a:ext cx="1485972" cy="2326163"/>
            </a:xfrm>
            <a:custGeom>
              <a:avLst/>
              <a:gdLst/>
              <a:ahLst/>
              <a:cxnLst/>
              <a:rect l="l" t="t" r="r" b="b"/>
              <a:pathLst>
                <a:path w="1485972" h="2326163">
                  <a:moveTo>
                    <a:pt x="0" y="0"/>
                  </a:moveTo>
                  <a:lnTo>
                    <a:pt x="1485972" y="0"/>
                  </a:lnTo>
                  <a:lnTo>
                    <a:pt x="1485972" y="2326163"/>
                  </a:lnTo>
                  <a:lnTo>
                    <a:pt x="0" y="2326163"/>
                  </a:lnTo>
                  <a:close/>
                </a:path>
              </a:pathLst>
            </a:custGeom>
            <a:solidFill>
              <a:srgbClr val="C1BFF4"/>
            </a:solidFill>
          </p:spPr>
        </p:sp>
        <p:sp>
          <p:nvSpPr>
            <p:cNvPr id="8" name="TextBox 8"/>
            <p:cNvSpPr txBox="1"/>
            <p:nvPr/>
          </p:nvSpPr>
          <p:spPr>
            <a:xfrm>
              <a:off x="0" y="-38100"/>
              <a:ext cx="1485972" cy="2364263"/>
            </a:xfrm>
            <a:prstGeom prst="rect">
              <a:avLst/>
            </a:prstGeom>
          </p:spPr>
          <p:txBody>
            <a:bodyPr lIns="50800" tIns="50800" rIns="50800" bIns="50800" rtlCol="0" anchor="ctr"/>
            <a:lstStyle/>
            <a:p>
              <a:pPr algn="ctr">
                <a:lnSpc>
                  <a:spcPts val="2659"/>
                </a:lnSpc>
              </a:pPr>
              <a:endParaRPr/>
            </a:p>
          </p:txBody>
        </p:sp>
      </p:grpSp>
      <p:sp>
        <p:nvSpPr>
          <p:cNvPr id="9" name="TextBox 9"/>
          <p:cNvSpPr txBox="1"/>
          <p:nvPr/>
        </p:nvSpPr>
        <p:spPr>
          <a:xfrm>
            <a:off x="11899511" y="1260890"/>
            <a:ext cx="4696254" cy="1361945"/>
          </a:xfrm>
          <a:prstGeom prst="rect">
            <a:avLst/>
          </a:prstGeom>
        </p:spPr>
        <p:txBody>
          <a:bodyPr lIns="0" tIns="0" rIns="0" bIns="0" rtlCol="0" anchor="t">
            <a:spAutoFit/>
          </a:bodyPr>
          <a:lstStyle/>
          <a:p>
            <a:pPr algn="l">
              <a:lnSpc>
                <a:spcPts val="5555"/>
              </a:lnSpc>
            </a:pPr>
            <a:r>
              <a:rPr lang="en-US" sz="3968">
                <a:solidFill>
                  <a:srgbClr val="000000"/>
                </a:solidFill>
                <a:latin typeface="Francois One"/>
              </a:rPr>
              <a:t>BU DERSTE ÖĞRENECEKLERIMIZ</a:t>
            </a:r>
          </a:p>
        </p:txBody>
      </p:sp>
      <p:sp>
        <p:nvSpPr>
          <p:cNvPr id="10" name="TextBox 10"/>
          <p:cNvSpPr txBox="1"/>
          <p:nvPr/>
        </p:nvSpPr>
        <p:spPr>
          <a:xfrm>
            <a:off x="11758381" y="2689510"/>
            <a:ext cx="5359789" cy="6390290"/>
          </a:xfrm>
          <a:prstGeom prst="rect">
            <a:avLst/>
          </a:prstGeom>
        </p:spPr>
        <p:txBody>
          <a:bodyPr lIns="0" tIns="0" rIns="0" bIns="0" rtlCol="0" anchor="t">
            <a:spAutoFit/>
          </a:bodyPr>
          <a:lstStyle/>
          <a:p>
            <a:pPr marL="774267" lvl="1" indent="-387134" algn="l">
              <a:lnSpc>
                <a:spcPts val="3586"/>
              </a:lnSpc>
              <a:buFont typeface="Arial"/>
              <a:buChar char="•"/>
            </a:pPr>
            <a:r>
              <a:rPr lang="en-US" sz="3586" dirty="0" err="1">
                <a:solidFill>
                  <a:srgbClr val="000000"/>
                </a:solidFill>
                <a:latin typeface="KG Primary Penmanship"/>
              </a:rPr>
              <a:t>Yapay</a:t>
            </a:r>
            <a:r>
              <a:rPr lang="en-US" sz="3586" dirty="0">
                <a:solidFill>
                  <a:srgbClr val="000000"/>
                </a:solidFill>
                <a:latin typeface="KG Primary Penmanship"/>
              </a:rPr>
              <a:t> </a:t>
            </a:r>
            <a:r>
              <a:rPr lang="en-US" sz="3586" dirty="0" err="1">
                <a:solidFill>
                  <a:srgbClr val="000000"/>
                </a:solidFill>
                <a:latin typeface="KG Primary Penmanship"/>
              </a:rPr>
              <a:t>sinir</a:t>
            </a:r>
            <a:r>
              <a:rPr lang="en-US" sz="3586" dirty="0">
                <a:solidFill>
                  <a:srgbClr val="000000"/>
                </a:solidFill>
                <a:latin typeface="KG Primary Penmanship"/>
              </a:rPr>
              <a:t> </a:t>
            </a:r>
            <a:r>
              <a:rPr lang="en-US" sz="3586" dirty="0" err="1">
                <a:solidFill>
                  <a:srgbClr val="000000"/>
                </a:solidFill>
                <a:latin typeface="KG Primary Penmanship"/>
              </a:rPr>
              <a:t>ağları</a:t>
            </a:r>
            <a:r>
              <a:rPr lang="en-US" sz="3586" dirty="0">
                <a:solidFill>
                  <a:srgbClr val="000000"/>
                </a:solidFill>
                <a:latin typeface="KG Primary Penmanship"/>
              </a:rPr>
              <a:t> </a:t>
            </a:r>
            <a:r>
              <a:rPr lang="en-US" sz="3586" dirty="0" err="1">
                <a:solidFill>
                  <a:srgbClr val="000000"/>
                </a:solidFill>
                <a:latin typeface="KG Primary Penmanship"/>
              </a:rPr>
              <a:t>temel</a:t>
            </a:r>
            <a:r>
              <a:rPr lang="en-US" sz="3586" dirty="0">
                <a:solidFill>
                  <a:srgbClr val="000000"/>
                </a:solidFill>
                <a:latin typeface="KG Primary Penmanship"/>
              </a:rPr>
              <a:t> </a:t>
            </a:r>
            <a:r>
              <a:rPr lang="en-US" sz="3586" dirty="0" err="1">
                <a:solidFill>
                  <a:srgbClr val="000000"/>
                </a:solidFill>
                <a:latin typeface="KG Primary Penmanship"/>
              </a:rPr>
              <a:t>yapısını</a:t>
            </a:r>
            <a:endParaRPr lang="en-US" sz="3586" dirty="0">
              <a:solidFill>
                <a:srgbClr val="000000"/>
              </a:solidFill>
              <a:latin typeface="KG Primary Penmanship"/>
            </a:endParaRPr>
          </a:p>
          <a:p>
            <a:pPr marL="774267" lvl="1" indent="-387134" algn="l">
              <a:lnSpc>
                <a:spcPts val="3586"/>
              </a:lnSpc>
              <a:buFont typeface="Arial"/>
              <a:buChar char="•"/>
            </a:pPr>
            <a:r>
              <a:rPr lang="en-US" sz="3586" dirty="0" err="1">
                <a:solidFill>
                  <a:srgbClr val="000000"/>
                </a:solidFill>
                <a:latin typeface="KG Primary Penmanship"/>
              </a:rPr>
              <a:t>Yapay</a:t>
            </a:r>
            <a:r>
              <a:rPr lang="en-US" sz="3586" dirty="0">
                <a:solidFill>
                  <a:srgbClr val="000000"/>
                </a:solidFill>
                <a:latin typeface="KG Primary Penmanship"/>
              </a:rPr>
              <a:t> </a:t>
            </a:r>
            <a:r>
              <a:rPr lang="en-US" sz="3586" dirty="0" err="1">
                <a:solidFill>
                  <a:srgbClr val="000000"/>
                </a:solidFill>
                <a:latin typeface="KG Primary Penmanship"/>
              </a:rPr>
              <a:t>sinir</a:t>
            </a:r>
            <a:r>
              <a:rPr lang="en-US" sz="3586" dirty="0">
                <a:solidFill>
                  <a:srgbClr val="000000"/>
                </a:solidFill>
                <a:latin typeface="KG Primary Penmanship"/>
              </a:rPr>
              <a:t> </a:t>
            </a:r>
            <a:r>
              <a:rPr lang="en-US" sz="3586" dirty="0" err="1">
                <a:solidFill>
                  <a:srgbClr val="000000"/>
                </a:solidFill>
                <a:latin typeface="KG Primary Penmanship"/>
              </a:rPr>
              <a:t>ağları</a:t>
            </a:r>
            <a:r>
              <a:rPr lang="en-US" sz="3586" dirty="0">
                <a:solidFill>
                  <a:srgbClr val="000000"/>
                </a:solidFill>
                <a:latin typeface="KG Primary Penmanship"/>
              </a:rPr>
              <a:t> </a:t>
            </a:r>
            <a:r>
              <a:rPr lang="en-US" sz="3586" dirty="0" err="1">
                <a:solidFill>
                  <a:srgbClr val="000000"/>
                </a:solidFill>
                <a:latin typeface="KG Primary Penmanship"/>
              </a:rPr>
              <a:t>ile</a:t>
            </a:r>
            <a:r>
              <a:rPr lang="en-US" sz="3586" dirty="0">
                <a:solidFill>
                  <a:srgbClr val="000000"/>
                </a:solidFill>
                <a:latin typeface="KG Primary Penmanship"/>
              </a:rPr>
              <a:t> </a:t>
            </a:r>
            <a:r>
              <a:rPr lang="en-US" sz="3586" dirty="0" err="1">
                <a:solidFill>
                  <a:srgbClr val="000000"/>
                </a:solidFill>
                <a:latin typeface="KG Primary Penmanship"/>
              </a:rPr>
              <a:t>insan</a:t>
            </a:r>
            <a:r>
              <a:rPr lang="en-US" sz="3586" dirty="0">
                <a:solidFill>
                  <a:srgbClr val="000000"/>
                </a:solidFill>
                <a:latin typeface="KG Primary Penmanship"/>
              </a:rPr>
              <a:t> </a:t>
            </a:r>
            <a:r>
              <a:rPr lang="en-US" sz="3586" dirty="0" err="1">
                <a:solidFill>
                  <a:srgbClr val="000000"/>
                </a:solidFill>
                <a:latin typeface="KG Primary Penmanship"/>
              </a:rPr>
              <a:t>beyninin</a:t>
            </a:r>
            <a:r>
              <a:rPr lang="en-US" sz="3586" dirty="0">
                <a:solidFill>
                  <a:srgbClr val="000000"/>
                </a:solidFill>
                <a:latin typeface="KG Primary Penmanship"/>
              </a:rPr>
              <a:t> </a:t>
            </a:r>
            <a:r>
              <a:rPr lang="en-US" sz="3586" dirty="0" err="1">
                <a:solidFill>
                  <a:srgbClr val="000000"/>
                </a:solidFill>
                <a:latin typeface="KG Primary Penmanship"/>
              </a:rPr>
              <a:t>öğrenme</a:t>
            </a:r>
            <a:r>
              <a:rPr lang="en-US" sz="3586" dirty="0">
                <a:solidFill>
                  <a:srgbClr val="000000"/>
                </a:solidFill>
                <a:latin typeface="KG Primary Penmanship"/>
              </a:rPr>
              <a:t> </a:t>
            </a:r>
            <a:r>
              <a:rPr lang="en-US" sz="3586" dirty="0" err="1">
                <a:solidFill>
                  <a:srgbClr val="000000"/>
                </a:solidFill>
                <a:latin typeface="KG Primary Penmanship"/>
              </a:rPr>
              <a:t>yapısını</a:t>
            </a:r>
            <a:r>
              <a:rPr lang="en-US" sz="3586" dirty="0">
                <a:solidFill>
                  <a:srgbClr val="000000"/>
                </a:solidFill>
                <a:latin typeface="KG Primary Penmanship"/>
              </a:rPr>
              <a:t> </a:t>
            </a:r>
            <a:r>
              <a:rPr lang="en-US" sz="3586" dirty="0" err="1">
                <a:solidFill>
                  <a:srgbClr val="000000"/>
                </a:solidFill>
                <a:latin typeface="KG Primary Penmanship"/>
              </a:rPr>
              <a:t>modelleme</a:t>
            </a:r>
            <a:endParaRPr lang="en-US" sz="3586" dirty="0">
              <a:solidFill>
                <a:srgbClr val="000000"/>
              </a:solidFill>
              <a:latin typeface="KG Primary Penmanship"/>
            </a:endParaRPr>
          </a:p>
          <a:p>
            <a:pPr marL="774267" lvl="1" indent="-387134" algn="l">
              <a:lnSpc>
                <a:spcPts val="3586"/>
              </a:lnSpc>
              <a:buFont typeface="Arial"/>
              <a:buChar char="•"/>
            </a:pPr>
            <a:r>
              <a:rPr lang="en-US" sz="3586" dirty="0" err="1">
                <a:solidFill>
                  <a:srgbClr val="000000"/>
                </a:solidFill>
                <a:latin typeface="KG Primary Penmanship"/>
              </a:rPr>
              <a:t>Yapay</a:t>
            </a:r>
            <a:r>
              <a:rPr lang="en-US" sz="3586" dirty="0">
                <a:solidFill>
                  <a:srgbClr val="000000"/>
                </a:solidFill>
                <a:latin typeface="KG Primary Penmanship"/>
              </a:rPr>
              <a:t> </a:t>
            </a:r>
            <a:r>
              <a:rPr lang="en-US" sz="3586" dirty="0" err="1">
                <a:solidFill>
                  <a:srgbClr val="000000"/>
                </a:solidFill>
                <a:latin typeface="KG Primary Penmanship"/>
              </a:rPr>
              <a:t>sinir</a:t>
            </a:r>
            <a:r>
              <a:rPr lang="en-US" sz="3586" dirty="0">
                <a:solidFill>
                  <a:srgbClr val="000000"/>
                </a:solidFill>
                <a:latin typeface="KG Primary Penmanship"/>
              </a:rPr>
              <a:t> </a:t>
            </a:r>
            <a:r>
              <a:rPr lang="en-US" sz="3586" dirty="0" err="1">
                <a:solidFill>
                  <a:srgbClr val="000000"/>
                </a:solidFill>
                <a:latin typeface="KG Primary Penmanship"/>
              </a:rPr>
              <a:t>ağları</a:t>
            </a:r>
            <a:r>
              <a:rPr lang="en-US" sz="3586" dirty="0">
                <a:solidFill>
                  <a:srgbClr val="000000"/>
                </a:solidFill>
                <a:latin typeface="KG Primary Penmanship"/>
              </a:rPr>
              <a:t> </a:t>
            </a:r>
            <a:r>
              <a:rPr lang="en-US" sz="3586" dirty="0" err="1">
                <a:solidFill>
                  <a:srgbClr val="000000"/>
                </a:solidFill>
                <a:latin typeface="KG Primary Penmanship"/>
              </a:rPr>
              <a:t>ile</a:t>
            </a:r>
            <a:r>
              <a:rPr lang="en-US" sz="3586" dirty="0">
                <a:solidFill>
                  <a:srgbClr val="000000"/>
                </a:solidFill>
                <a:latin typeface="KG Primary Penmanship"/>
              </a:rPr>
              <a:t> </a:t>
            </a:r>
            <a:r>
              <a:rPr lang="en-US" sz="3586" dirty="0" err="1">
                <a:solidFill>
                  <a:srgbClr val="000000"/>
                </a:solidFill>
                <a:latin typeface="KG Primary Penmanship"/>
              </a:rPr>
              <a:t>pamuk</a:t>
            </a:r>
            <a:r>
              <a:rPr lang="en-US" sz="3586" dirty="0">
                <a:solidFill>
                  <a:srgbClr val="000000"/>
                </a:solidFill>
                <a:latin typeface="KG Primary Penmanship"/>
              </a:rPr>
              <a:t> </a:t>
            </a:r>
            <a:r>
              <a:rPr lang="en-US" sz="3586" dirty="0" err="1">
                <a:solidFill>
                  <a:srgbClr val="000000"/>
                </a:solidFill>
                <a:latin typeface="KG Primary Penmanship"/>
              </a:rPr>
              <a:t>tarlasına</a:t>
            </a:r>
            <a:r>
              <a:rPr lang="en-US" sz="3586" dirty="0">
                <a:solidFill>
                  <a:srgbClr val="000000"/>
                </a:solidFill>
                <a:latin typeface="KG Primary Penmanship"/>
              </a:rPr>
              <a:t> </a:t>
            </a:r>
            <a:r>
              <a:rPr lang="en-US" sz="3586" dirty="0" err="1">
                <a:solidFill>
                  <a:srgbClr val="000000"/>
                </a:solidFill>
                <a:latin typeface="KG Primary Penmanship"/>
              </a:rPr>
              <a:t>ait</a:t>
            </a:r>
            <a:r>
              <a:rPr lang="en-US" sz="3586" dirty="0">
                <a:solidFill>
                  <a:srgbClr val="000000"/>
                </a:solidFill>
                <a:latin typeface="KG Primary Penmanship"/>
              </a:rPr>
              <a:t> </a:t>
            </a:r>
            <a:r>
              <a:rPr lang="en-US" sz="3586" dirty="0" err="1">
                <a:solidFill>
                  <a:srgbClr val="000000"/>
                </a:solidFill>
                <a:latin typeface="KG Primary Penmanship"/>
              </a:rPr>
              <a:t>sulama</a:t>
            </a:r>
            <a:r>
              <a:rPr lang="en-US" sz="3586" dirty="0">
                <a:solidFill>
                  <a:srgbClr val="000000"/>
                </a:solidFill>
                <a:latin typeface="KG Primary Penmanship"/>
              </a:rPr>
              <a:t> </a:t>
            </a:r>
            <a:r>
              <a:rPr lang="en-US" sz="3586" dirty="0" err="1">
                <a:solidFill>
                  <a:srgbClr val="000000"/>
                </a:solidFill>
                <a:latin typeface="KG Primary Penmanship"/>
              </a:rPr>
              <a:t>sistemini</a:t>
            </a:r>
            <a:r>
              <a:rPr lang="en-US" sz="3586" dirty="0">
                <a:solidFill>
                  <a:srgbClr val="000000"/>
                </a:solidFill>
                <a:latin typeface="KG Primary Penmanship"/>
              </a:rPr>
              <a:t> </a:t>
            </a:r>
            <a:r>
              <a:rPr lang="en-US" sz="3586" dirty="0" err="1">
                <a:solidFill>
                  <a:srgbClr val="000000"/>
                </a:solidFill>
                <a:latin typeface="KG Primary Penmanship"/>
              </a:rPr>
              <a:t>modelleme</a:t>
            </a:r>
            <a:r>
              <a:rPr lang="en-US" sz="3586" dirty="0">
                <a:solidFill>
                  <a:srgbClr val="000000"/>
                </a:solidFill>
                <a:latin typeface="KG Primary Penmanship"/>
              </a:rPr>
              <a:t> </a:t>
            </a:r>
            <a:r>
              <a:rPr lang="en-US" sz="3586" dirty="0" err="1">
                <a:solidFill>
                  <a:srgbClr val="000000"/>
                </a:solidFill>
                <a:latin typeface="KG Primary Penmanship"/>
              </a:rPr>
              <a:t>ve</a:t>
            </a:r>
            <a:r>
              <a:rPr lang="en-US" sz="3586" dirty="0">
                <a:solidFill>
                  <a:srgbClr val="000000"/>
                </a:solidFill>
                <a:latin typeface="KG Primary Penmanship"/>
              </a:rPr>
              <a:t> </a:t>
            </a:r>
            <a:r>
              <a:rPr lang="en-US" sz="3586" dirty="0" err="1">
                <a:solidFill>
                  <a:srgbClr val="000000"/>
                </a:solidFill>
                <a:latin typeface="KG Primary Penmanship"/>
              </a:rPr>
              <a:t>çözüm</a:t>
            </a:r>
            <a:r>
              <a:rPr lang="en-US" sz="3586" dirty="0">
                <a:solidFill>
                  <a:srgbClr val="000000"/>
                </a:solidFill>
                <a:latin typeface="KG Primary Penmanship"/>
              </a:rPr>
              <a:t> </a:t>
            </a:r>
            <a:r>
              <a:rPr lang="en-US" sz="3586" dirty="0" err="1">
                <a:solidFill>
                  <a:srgbClr val="000000"/>
                </a:solidFill>
                <a:latin typeface="KG Primary Penmanship"/>
              </a:rPr>
              <a:t>üretme</a:t>
            </a:r>
            <a:r>
              <a:rPr lang="en-US" sz="3586" dirty="0">
                <a:solidFill>
                  <a:srgbClr val="000000"/>
                </a:solidFill>
                <a:latin typeface="KG Primary Penmanship"/>
              </a:rPr>
              <a:t> </a:t>
            </a:r>
            <a:r>
              <a:rPr lang="en-US" sz="3586" dirty="0" err="1">
                <a:solidFill>
                  <a:srgbClr val="000000"/>
                </a:solidFill>
                <a:latin typeface="KG Primary Penmanship"/>
              </a:rPr>
              <a:t>yetenekleri</a:t>
            </a:r>
            <a:endParaRPr lang="en-US" sz="3586" dirty="0">
              <a:solidFill>
                <a:srgbClr val="000000"/>
              </a:solidFill>
              <a:latin typeface="KG Primary Penmanship"/>
            </a:endParaRPr>
          </a:p>
          <a:p>
            <a:pPr marL="666320" lvl="1" indent="-333160" algn="l">
              <a:lnSpc>
                <a:spcPts val="3086"/>
              </a:lnSpc>
              <a:buFont typeface="Arial"/>
              <a:buChar char="•"/>
            </a:pPr>
            <a:r>
              <a:rPr lang="en-US" sz="3086" dirty="0" err="1">
                <a:solidFill>
                  <a:srgbClr val="000000"/>
                </a:solidFill>
                <a:latin typeface="KG Primary Penmanship"/>
              </a:rPr>
              <a:t>Yapay</a:t>
            </a:r>
            <a:r>
              <a:rPr lang="en-US" sz="3086" dirty="0">
                <a:solidFill>
                  <a:srgbClr val="000000"/>
                </a:solidFill>
                <a:latin typeface="KG Primary Penmanship"/>
              </a:rPr>
              <a:t> </a:t>
            </a:r>
            <a:r>
              <a:rPr lang="en-US" sz="3086" dirty="0" err="1">
                <a:solidFill>
                  <a:srgbClr val="000000"/>
                </a:solidFill>
                <a:latin typeface="KG Primary Penmanship"/>
              </a:rPr>
              <a:t>sinir</a:t>
            </a:r>
            <a:r>
              <a:rPr lang="en-US" sz="3086" dirty="0">
                <a:solidFill>
                  <a:srgbClr val="000000"/>
                </a:solidFill>
                <a:latin typeface="KG Primary Penmanship"/>
              </a:rPr>
              <a:t> </a:t>
            </a:r>
            <a:r>
              <a:rPr lang="en-US" sz="3086" dirty="0" err="1">
                <a:solidFill>
                  <a:srgbClr val="000000"/>
                </a:solidFill>
                <a:latin typeface="KG Primary Penmanship"/>
              </a:rPr>
              <a:t>ağları</a:t>
            </a:r>
            <a:r>
              <a:rPr lang="en-US" sz="3086" dirty="0">
                <a:solidFill>
                  <a:srgbClr val="000000"/>
                </a:solidFill>
                <a:latin typeface="KG Primary Penmanship"/>
              </a:rPr>
              <a:t> </a:t>
            </a:r>
            <a:r>
              <a:rPr lang="en-US" sz="3086" dirty="0" err="1">
                <a:solidFill>
                  <a:srgbClr val="000000"/>
                </a:solidFill>
                <a:latin typeface="KG Primary Penmanship"/>
              </a:rPr>
              <a:t>üzerindeki</a:t>
            </a:r>
            <a:r>
              <a:rPr lang="en-US" sz="3086" dirty="0">
                <a:solidFill>
                  <a:srgbClr val="000000"/>
                </a:solidFill>
                <a:latin typeface="KG Primary Penmanship"/>
              </a:rPr>
              <a:t> </a:t>
            </a:r>
            <a:r>
              <a:rPr lang="en-US" sz="3086" dirty="0" err="1">
                <a:solidFill>
                  <a:srgbClr val="000000"/>
                </a:solidFill>
                <a:latin typeface="KG Primary Penmanship"/>
              </a:rPr>
              <a:t>bağımlı</a:t>
            </a:r>
            <a:r>
              <a:rPr lang="en-US" sz="3086" dirty="0">
                <a:solidFill>
                  <a:srgbClr val="000000"/>
                </a:solidFill>
                <a:latin typeface="KG Primary Penmanship"/>
              </a:rPr>
              <a:t> </a:t>
            </a:r>
            <a:r>
              <a:rPr lang="en-US" sz="3086" dirty="0" err="1">
                <a:solidFill>
                  <a:srgbClr val="000000"/>
                </a:solidFill>
                <a:latin typeface="KG Primary Penmanship"/>
              </a:rPr>
              <a:t>değişken</a:t>
            </a:r>
            <a:r>
              <a:rPr lang="en-US" sz="3086" dirty="0">
                <a:solidFill>
                  <a:srgbClr val="000000"/>
                </a:solidFill>
                <a:latin typeface="KG Primary Penmanship"/>
              </a:rPr>
              <a:t>, </a:t>
            </a:r>
            <a:r>
              <a:rPr lang="en-US" sz="3086" dirty="0" err="1">
                <a:solidFill>
                  <a:srgbClr val="000000"/>
                </a:solidFill>
                <a:latin typeface="KG Primary Penmanship"/>
              </a:rPr>
              <a:t>bağımsız</a:t>
            </a:r>
            <a:r>
              <a:rPr lang="en-US" sz="3086" dirty="0">
                <a:solidFill>
                  <a:srgbClr val="000000"/>
                </a:solidFill>
                <a:latin typeface="KG Primary Penmanship"/>
              </a:rPr>
              <a:t> </a:t>
            </a:r>
            <a:r>
              <a:rPr lang="en-US" sz="3086" dirty="0" err="1">
                <a:solidFill>
                  <a:srgbClr val="000000"/>
                </a:solidFill>
                <a:latin typeface="KG Primary Penmanship"/>
              </a:rPr>
              <a:t>değişken</a:t>
            </a:r>
            <a:r>
              <a:rPr lang="en-US" sz="3086" dirty="0">
                <a:solidFill>
                  <a:srgbClr val="000000"/>
                </a:solidFill>
                <a:latin typeface="KG Primary Penmanship"/>
              </a:rPr>
              <a:t>, </a:t>
            </a:r>
            <a:r>
              <a:rPr lang="en-US" sz="3086" dirty="0" err="1">
                <a:solidFill>
                  <a:srgbClr val="000000"/>
                </a:solidFill>
                <a:latin typeface="KG Primary Penmanship"/>
              </a:rPr>
              <a:t>ağırlık</a:t>
            </a:r>
            <a:r>
              <a:rPr lang="en-US" sz="3086" dirty="0">
                <a:solidFill>
                  <a:srgbClr val="000000"/>
                </a:solidFill>
                <a:latin typeface="KG Primary Penmanship"/>
              </a:rPr>
              <a:t> </a:t>
            </a:r>
            <a:r>
              <a:rPr lang="en-US" sz="3086" dirty="0" err="1">
                <a:solidFill>
                  <a:srgbClr val="000000"/>
                </a:solidFill>
                <a:latin typeface="KG Primary Penmanship"/>
              </a:rPr>
              <a:t>değeri</a:t>
            </a:r>
            <a:r>
              <a:rPr lang="en-US" sz="3086" dirty="0">
                <a:solidFill>
                  <a:srgbClr val="000000"/>
                </a:solidFill>
                <a:latin typeface="KG Primary Penmanship"/>
              </a:rPr>
              <a:t> </a:t>
            </a:r>
            <a:r>
              <a:rPr lang="en-US" sz="3086" dirty="0" err="1">
                <a:solidFill>
                  <a:srgbClr val="000000"/>
                </a:solidFill>
                <a:latin typeface="KG Primary Penmanship"/>
              </a:rPr>
              <a:t>ve</a:t>
            </a:r>
            <a:r>
              <a:rPr lang="en-US" sz="3086" dirty="0">
                <a:solidFill>
                  <a:srgbClr val="000000"/>
                </a:solidFill>
                <a:latin typeface="KG Primary Penmanship"/>
              </a:rPr>
              <a:t> bias </a:t>
            </a:r>
            <a:r>
              <a:rPr lang="en-US" sz="3086" dirty="0" err="1">
                <a:solidFill>
                  <a:srgbClr val="000000"/>
                </a:solidFill>
                <a:latin typeface="KG Primary Penmanship"/>
              </a:rPr>
              <a:t>terimleri</a:t>
            </a:r>
            <a:endParaRPr lang="en-US" sz="3086" dirty="0">
              <a:solidFill>
                <a:srgbClr val="000000"/>
              </a:solidFill>
              <a:latin typeface="KG Primary Penmanship"/>
            </a:endParaRPr>
          </a:p>
          <a:p>
            <a:pPr marL="666320" lvl="1" indent="-333160" algn="l">
              <a:lnSpc>
                <a:spcPts val="3086"/>
              </a:lnSpc>
              <a:buFont typeface="Arial"/>
              <a:buChar char="•"/>
            </a:pPr>
            <a:r>
              <a:rPr lang="en-US" sz="3086" dirty="0" err="1">
                <a:solidFill>
                  <a:srgbClr val="000000"/>
                </a:solidFill>
                <a:latin typeface="KG Primary Penmanship"/>
              </a:rPr>
              <a:t>Matematiksel</a:t>
            </a:r>
            <a:r>
              <a:rPr lang="en-US" sz="3086" dirty="0">
                <a:solidFill>
                  <a:srgbClr val="000000"/>
                </a:solidFill>
                <a:latin typeface="KG Primary Penmanship"/>
              </a:rPr>
              <a:t> </a:t>
            </a:r>
            <a:r>
              <a:rPr lang="en-US" sz="3086" dirty="0" err="1">
                <a:solidFill>
                  <a:srgbClr val="000000"/>
                </a:solidFill>
                <a:latin typeface="KG Primary Penmanship"/>
              </a:rPr>
              <a:t>modelleme</a:t>
            </a:r>
            <a:r>
              <a:rPr lang="en-US" sz="3086" dirty="0">
                <a:solidFill>
                  <a:srgbClr val="000000"/>
                </a:solidFill>
                <a:latin typeface="KG Primary Penmanship"/>
              </a:rPr>
              <a:t> </a:t>
            </a:r>
            <a:r>
              <a:rPr lang="en-US" sz="3086" dirty="0" err="1">
                <a:solidFill>
                  <a:srgbClr val="000000"/>
                </a:solidFill>
                <a:latin typeface="KG Primary Penmanship"/>
              </a:rPr>
              <a:t>denklemlerini</a:t>
            </a:r>
            <a:r>
              <a:rPr lang="en-US" sz="3086" dirty="0">
                <a:solidFill>
                  <a:srgbClr val="000000"/>
                </a:solidFill>
                <a:latin typeface="KG Primary Penmanship"/>
              </a:rPr>
              <a:t> </a:t>
            </a:r>
            <a:r>
              <a:rPr lang="en-US" sz="3086" dirty="0" err="1">
                <a:solidFill>
                  <a:srgbClr val="000000"/>
                </a:solidFill>
                <a:latin typeface="KG Primary Penmanship"/>
              </a:rPr>
              <a:t>yorumlama</a:t>
            </a:r>
            <a:endParaRPr lang="en-US" sz="3086" dirty="0">
              <a:solidFill>
                <a:srgbClr val="000000"/>
              </a:solidFill>
              <a:latin typeface="KG Primary Penmanship"/>
            </a:endParaRPr>
          </a:p>
          <a:p>
            <a:pPr marL="666320" lvl="1" indent="-333160" algn="l">
              <a:lnSpc>
                <a:spcPts val="3086"/>
              </a:lnSpc>
              <a:buFont typeface="Arial"/>
              <a:buChar char="•"/>
            </a:pPr>
            <a:r>
              <a:rPr lang="en-US" sz="3086" dirty="0">
                <a:solidFill>
                  <a:srgbClr val="000000"/>
                </a:solidFill>
                <a:latin typeface="KG Primary Penmanship"/>
              </a:rPr>
              <a:t> </a:t>
            </a:r>
            <a:r>
              <a:rPr lang="en-US" sz="3086" dirty="0" err="1">
                <a:solidFill>
                  <a:srgbClr val="000000"/>
                </a:solidFill>
                <a:latin typeface="KG Primary Penmanship"/>
              </a:rPr>
              <a:t>Keras</a:t>
            </a:r>
            <a:r>
              <a:rPr lang="en-US" sz="3086" dirty="0">
                <a:solidFill>
                  <a:srgbClr val="000000"/>
                </a:solidFill>
                <a:latin typeface="KG Primary Penmanship"/>
              </a:rPr>
              <a:t> </a:t>
            </a:r>
            <a:r>
              <a:rPr lang="en-US" sz="3086" dirty="0" err="1">
                <a:solidFill>
                  <a:srgbClr val="000000"/>
                </a:solidFill>
                <a:latin typeface="KG Primary Penmanship"/>
              </a:rPr>
              <a:t>kütüphanesinin</a:t>
            </a:r>
            <a:r>
              <a:rPr lang="en-US" sz="3086" dirty="0">
                <a:solidFill>
                  <a:srgbClr val="000000"/>
                </a:solidFill>
                <a:latin typeface="KG Primary Penmanship"/>
              </a:rPr>
              <a:t> </a:t>
            </a:r>
            <a:r>
              <a:rPr lang="en-US" sz="3086" dirty="0" err="1">
                <a:solidFill>
                  <a:srgbClr val="000000"/>
                </a:solidFill>
                <a:latin typeface="KG Primary Penmanship"/>
              </a:rPr>
              <a:t>fonksiyonları</a:t>
            </a:r>
            <a:endParaRPr lang="en-US" sz="3086" dirty="0">
              <a:solidFill>
                <a:srgbClr val="000000"/>
              </a:solidFill>
              <a:latin typeface="KG Primary Penmanship"/>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DB927"/>
        </a:solidFill>
        <a:effectLst/>
      </p:bgPr>
    </p:bg>
    <p:spTree>
      <p:nvGrpSpPr>
        <p:cNvPr id="1" name=""/>
        <p:cNvGrpSpPr/>
        <p:nvPr/>
      </p:nvGrpSpPr>
      <p:grpSpPr>
        <a:xfrm>
          <a:off x="0" y="0"/>
          <a:ext cx="0" cy="0"/>
          <a:chOff x="0" y="0"/>
          <a:chExt cx="0" cy="0"/>
        </a:xfrm>
      </p:grpSpPr>
      <p:grpSp>
        <p:nvGrpSpPr>
          <p:cNvPr id="2" name="Group 2"/>
          <p:cNvGrpSpPr/>
          <p:nvPr/>
        </p:nvGrpSpPr>
        <p:grpSpPr>
          <a:xfrm>
            <a:off x="470880" y="429195"/>
            <a:ext cx="17346239" cy="9447659"/>
            <a:chOff x="0" y="0"/>
            <a:chExt cx="4568557" cy="2488272"/>
          </a:xfrm>
        </p:grpSpPr>
        <p:sp>
          <p:nvSpPr>
            <p:cNvPr id="3" name="Freeform 3"/>
            <p:cNvSpPr/>
            <p:nvPr/>
          </p:nvSpPr>
          <p:spPr>
            <a:xfrm>
              <a:off x="0" y="0"/>
              <a:ext cx="4568557" cy="2488272"/>
            </a:xfrm>
            <a:custGeom>
              <a:avLst/>
              <a:gdLst/>
              <a:ahLst/>
              <a:cxnLst/>
              <a:rect l="l" t="t" r="r" b="b"/>
              <a:pathLst>
                <a:path w="4568557" h="2488272">
                  <a:moveTo>
                    <a:pt x="0" y="0"/>
                  </a:moveTo>
                  <a:lnTo>
                    <a:pt x="4568557" y="0"/>
                  </a:lnTo>
                  <a:lnTo>
                    <a:pt x="4568557" y="2488272"/>
                  </a:lnTo>
                  <a:lnTo>
                    <a:pt x="0" y="2488272"/>
                  </a:lnTo>
                  <a:close/>
                </a:path>
              </a:pathLst>
            </a:custGeom>
            <a:solidFill>
              <a:srgbClr val="FFFFFF"/>
            </a:solidFill>
          </p:spPr>
        </p:sp>
        <p:sp>
          <p:nvSpPr>
            <p:cNvPr id="4" name="TextBox 4"/>
            <p:cNvSpPr txBox="1"/>
            <p:nvPr/>
          </p:nvSpPr>
          <p:spPr>
            <a:xfrm>
              <a:off x="0" y="-38100"/>
              <a:ext cx="4568557" cy="2526372"/>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028700" y="1028700"/>
            <a:ext cx="16446729" cy="8229600"/>
            <a:chOff x="0" y="0"/>
            <a:chExt cx="4331649" cy="2167467"/>
          </a:xfrm>
        </p:grpSpPr>
        <p:sp>
          <p:nvSpPr>
            <p:cNvPr id="6" name="Freeform 6"/>
            <p:cNvSpPr/>
            <p:nvPr/>
          </p:nvSpPr>
          <p:spPr>
            <a:xfrm>
              <a:off x="0" y="0"/>
              <a:ext cx="4331649" cy="2167467"/>
            </a:xfrm>
            <a:custGeom>
              <a:avLst/>
              <a:gdLst/>
              <a:ahLst/>
              <a:cxnLst/>
              <a:rect l="l" t="t" r="r" b="b"/>
              <a:pathLst>
                <a:path w="4331649" h="2167467">
                  <a:moveTo>
                    <a:pt x="0" y="0"/>
                  </a:moveTo>
                  <a:lnTo>
                    <a:pt x="4331649" y="0"/>
                  </a:lnTo>
                  <a:lnTo>
                    <a:pt x="4331649" y="2167467"/>
                  </a:lnTo>
                  <a:lnTo>
                    <a:pt x="0" y="2167467"/>
                  </a:lnTo>
                  <a:close/>
                </a:path>
              </a:pathLst>
            </a:custGeom>
            <a:solidFill>
              <a:srgbClr val="FFDA89"/>
            </a:solidFill>
          </p:spPr>
        </p:sp>
        <p:sp>
          <p:nvSpPr>
            <p:cNvPr id="7" name="TextBox 7"/>
            <p:cNvSpPr txBox="1"/>
            <p:nvPr/>
          </p:nvSpPr>
          <p:spPr>
            <a:xfrm>
              <a:off x="0" y="-38100"/>
              <a:ext cx="4331649" cy="2205567"/>
            </a:xfrm>
            <a:prstGeom prst="rect">
              <a:avLst/>
            </a:prstGeom>
          </p:spPr>
          <p:txBody>
            <a:bodyPr lIns="50800" tIns="50800" rIns="50800" bIns="50800" rtlCol="0" anchor="ctr"/>
            <a:lstStyle/>
            <a:p>
              <a:pPr algn="ctr">
                <a:lnSpc>
                  <a:spcPts val="2659"/>
                </a:lnSpc>
              </a:pPr>
              <a:endParaRPr/>
            </a:p>
          </p:txBody>
        </p:sp>
      </p:grpSp>
      <p:sp>
        <p:nvSpPr>
          <p:cNvPr id="8" name="TextBox 8"/>
          <p:cNvSpPr txBox="1"/>
          <p:nvPr/>
        </p:nvSpPr>
        <p:spPr>
          <a:xfrm>
            <a:off x="1312411" y="1040617"/>
            <a:ext cx="6152530" cy="1480782"/>
          </a:xfrm>
          <a:prstGeom prst="rect">
            <a:avLst/>
          </a:prstGeom>
        </p:spPr>
        <p:txBody>
          <a:bodyPr lIns="0" tIns="0" rIns="0" bIns="0" rtlCol="0" anchor="t">
            <a:spAutoFit/>
          </a:bodyPr>
          <a:lstStyle/>
          <a:p>
            <a:pPr algn="l">
              <a:lnSpc>
                <a:spcPts val="5939"/>
              </a:lnSpc>
            </a:pPr>
            <a:r>
              <a:rPr lang="en-US" sz="4242">
                <a:solidFill>
                  <a:srgbClr val="000000"/>
                </a:solidFill>
                <a:latin typeface="Francois One"/>
              </a:rPr>
              <a:t>YAPAY SİNİR HÜCRESI VE SİNİR AĞLARI</a:t>
            </a:r>
          </a:p>
        </p:txBody>
      </p:sp>
      <p:sp>
        <p:nvSpPr>
          <p:cNvPr id="9" name="TextBox 9"/>
          <p:cNvSpPr txBox="1"/>
          <p:nvPr/>
        </p:nvSpPr>
        <p:spPr>
          <a:xfrm rot="-697108">
            <a:off x="1029249" y="3619331"/>
            <a:ext cx="3589914" cy="463438"/>
          </a:xfrm>
          <a:prstGeom prst="rect">
            <a:avLst/>
          </a:prstGeom>
        </p:spPr>
        <p:txBody>
          <a:bodyPr lIns="0" tIns="0" rIns="0" bIns="0" rtlCol="0" anchor="t">
            <a:spAutoFit/>
          </a:bodyPr>
          <a:lstStyle/>
          <a:p>
            <a:pPr algn="ctr">
              <a:lnSpc>
                <a:spcPts val="3856"/>
              </a:lnSpc>
              <a:spcBef>
                <a:spcPct val="0"/>
              </a:spcBef>
            </a:pPr>
            <a:r>
              <a:rPr lang="en-US" sz="2754" spc="-110">
                <a:solidFill>
                  <a:srgbClr val="000000"/>
                </a:solidFill>
                <a:latin typeface="Carollo Playscript"/>
              </a:rPr>
              <a:t>SİBERNET</a:t>
            </a:r>
          </a:p>
        </p:txBody>
      </p:sp>
      <p:sp>
        <p:nvSpPr>
          <p:cNvPr id="10" name="TextBox 10"/>
          <p:cNvSpPr txBox="1"/>
          <p:nvPr/>
        </p:nvSpPr>
        <p:spPr>
          <a:xfrm rot="-873791">
            <a:off x="8233824" y="3181422"/>
            <a:ext cx="3589914" cy="463438"/>
          </a:xfrm>
          <a:prstGeom prst="rect">
            <a:avLst/>
          </a:prstGeom>
        </p:spPr>
        <p:txBody>
          <a:bodyPr lIns="0" tIns="0" rIns="0" bIns="0" rtlCol="0" anchor="t">
            <a:spAutoFit/>
          </a:bodyPr>
          <a:lstStyle/>
          <a:p>
            <a:pPr algn="ctr">
              <a:lnSpc>
                <a:spcPts val="3856"/>
              </a:lnSpc>
              <a:spcBef>
                <a:spcPct val="0"/>
              </a:spcBef>
            </a:pPr>
            <a:r>
              <a:rPr lang="en-US" sz="2754" spc="-110">
                <a:solidFill>
                  <a:srgbClr val="000000"/>
                </a:solidFill>
                <a:latin typeface="Carollo Playscript"/>
              </a:rPr>
              <a:t>Yapay Sinir Ağları</a:t>
            </a:r>
          </a:p>
        </p:txBody>
      </p:sp>
      <p:sp>
        <p:nvSpPr>
          <p:cNvPr id="11" name="TextBox 11"/>
          <p:cNvSpPr txBox="1"/>
          <p:nvPr/>
        </p:nvSpPr>
        <p:spPr>
          <a:xfrm>
            <a:off x="2016806" y="4249942"/>
            <a:ext cx="6228172" cy="3565453"/>
          </a:xfrm>
          <a:prstGeom prst="rect">
            <a:avLst/>
          </a:prstGeom>
        </p:spPr>
        <p:txBody>
          <a:bodyPr lIns="0" tIns="0" rIns="0" bIns="0" rtlCol="0" anchor="t">
            <a:spAutoFit/>
          </a:bodyPr>
          <a:lstStyle/>
          <a:p>
            <a:pPr marL="1002952" lvl="1" indent="-501476" algn="l">
              <a:lnSpc>
                <a:spcPts val="4645"/>
              </a:lnSpc>
              <a:buFont typeface="Arial"/>
              <a:buChar char="•"/>
            </a:pPr>
            <a:r>
              <a:rPr lang="en-US" sz="4645" dirty="0" err="1">
                <a:solidFill>
                  <a:srgbClr val="000000"/>
                </a:solidFill>
                <a:latin typeface="KG Primary Penmanship"/>
              </a:rPr>
              <a:t>Canlıların</a:t>
            </a:r>
            <a:r>
              <a:rPr lang="en-US" sz="4645" dirty="0">
                <a:solidFill>
                  <a:srgbClr val="000000"/>
                </a:solidFill>
                <a:latin typeface="KG Primary Penmanship"/>
              </a:rPr>
              <a:t> </a:t>
            </a:r>
            <a:r>
              <a:rPr lang="en-US" sz="4645" dirty="0" err="1">
                <a:solidFill>
                  <a:srgbClr val="000000"/>
                </a:solidFill>
                <a:latin typeface="KG Primary Penmanship"/>
              </a:rPr>
              <a:t>davranışlarını</a:t>
            </a:r>
            <a:r>
              <a:rPr lang="en-US" sz="4645" dirty="0">
                <a:solidFill>
                  <a:srgbClr val="000000"/>
                </a:solidFill>
                <a:latin typeface="KG Primary Penmanship"/>
              </a:rPr>
              <a:t> </a:t>
            </a:r>
            <a:r>
              <a:rPr lang="en-US" sz="4645" dirty="0" err="1">
                <a:solidFill>
                  <a:srgbClr val="000000"/>
                </a:solidFill>
                <a:latin typeface="KG Primary Penmanship"/>
              </a:rPr>
              <a:t>inceleyerek</a:t>
            </a:r>
            <a:r>
              <a:rPr lang="en-US" sz="4645" dirty="0">
                <a:solidFill>
                  <a:srgbClr val="000000"/>
                </a:solidFill>
                <a:latin typeface="KG Primary Penmanship"/>
              </a:rPr>
              <a:t> </a:t>
            </a:r>
            <a:r>
              <a:rPr lang="en-US" sz="4645" dirty="0" err="1">
                <a:solidFill>
                  <a:srgbClr val="000000"/>
                </a:solidFill>
                <a:latin typeface="KG Primary Penmanship"/>
              </a:rPr>
              <a:t>matematiksel</a:t>
            </a:r>
            <a:r>
              <a:rPr lang="en-US" sz="4645" dirty="0">
                <a:solidFill>
                  <a:srgbClr val="000000"/>
                </a:solidFill>
                <a:latin typeface="KG Primary Penmanship"/>
              </a:rPr>
              <a:t> </a:t>
            </a:r>
            <a:r>
              <a:rPr lang="en-US" sz="4645" dirty="0" err="1">
                <a:solidFill>
                  <a:srgbClr val="000000"/>
                </a:solidFill>
                <a:latin typeface="KG Primary Penmanship"/>
              </a:rPr>
              <a:t>olarak</a:t>
            </a:r>
            <a:r>
              <a:rPr lang="en-US" sz="4645" dirty="0">
                <a:solidFill>
                  <a:srgbClr val="000000"/>
                </a:solidFill>
                <a:latin typeface="KG Primary Penmanship"/>
              </a:rPr>
              <a:t> </a:t>
            </a:r>
            <a:r>
              <a:rPr lang="en-US" sz="4645" dirty="0" err="1">
                <a:solidFill>
                  <a:srgbClr val="000000"/>
                </a:solidFill>
                <a:latin typeface="KG Primary Penmanship"/>
              </a:rPr>
              <a:t>modelleyip</a:t>
            </a:r>
            <a:r>
              <a:rPr lang="en-US" sz="4645" dirty="0">
                <a:solidFill>
                  <a:srgbClr val="000000"/>
                </a:solidFill>
                <a:latin typeface="KG Primary Penmanship"/>
              </a:rPr>
              <a:t>, </a:t>
            </a:r>
            <a:r>
              <a:rPr lang="en-US" sz="4645" dirty="0" err="1">
                <a:solidFill>
                  <a:srgbClr val="000000"/>
                </a:solidFill>
                <a:latin typeface="KG Primary Penmanship"/>
              </a:rPr>
              <a:t>benzer</a:t>
            </a:r>
            <a:r>
              <a:rPr lang="en-US" sz="4645" dirty="0">
                <a:solidFill>
                  <a:srgbClr val="000000"/>
                </a:solidFill>
                <a:latin typeface="KG Primary Penmanship"/>
              </a:rPr>
              <a:t> </a:t>
            </a:r>
            <a:r>
              <a:rPr lang="en-US" sz="4645" dirty="0" err="1">
                <a:solidFill>
                  <a:srgbClr val="000000"/>
                </a:solidFill>
                <a:latin typeface="KG Primary Penmanship"/>
              </a:rPr>
              <a:t>yapay</a:t>
            </a:r>
            <a:r>
              <a:rPr lang="en-US" sz="4645" dirty="0">
                <a:solidFill>
                  <a:srgbClr val="000000"/>
                </a:solidFill>
                <a:latin typeface="KG Primary Penmanship"/>
              </a:rPr>
              <a:t> </a:t>
            </a:r>
            <a:r>
              <a:rPr lang="en-US" sz="4645" dirty="0" err="1">
                <a:solidFill>
                  <a:srgbClr val="000000"/>
                </a:solidFill>
                <a:latin typeface="KG Primary Penmanship"/>
              </a:rPr>
              <a:t>modellerin</a:t>
            </a:r>
            <a:r>
              <a:rPr lang="en-US" sz="4645" dirty="0">
                <a:solidFill>
                  <a:srgbClr val="000000"/>
                </a:solidFill>
                <a:latin typeface="KG Primary Penmanship"/>
              </a:rPr>
              <a:t> </a:t>
            </a:r>
            <a:r>
              <a:rPr lang="en-US" sz="4645" dirty="0" err="1">
                <a:solidFill>
                  <a:srgbClr val="000000"/>
                </a:solidFill>
                <a:latin typeface="KG Primary Penmanship"/>
              </a:rPr>
              <a:t>üretilmesine</a:t>
            </a:r>
            <a:r>
              <a:rPr lang="en-US" sz="4645" dirty="0">
                <a:solidFill>
                  <a:srgbClr val="000000"/>
                </a:solidFill>
                <a:latin typeface="KG Primary Penmanship"/>
              </a:rPr>
              <a:t> “</a:t>
            </a:r>
            <a:r>
              <a:rPr lang="en-US" sz="4645" dirty="0" err="1">
                <a:solidFill>
                  <a:srgbClr val="000000"/>
                </a:solidFill>
                <a:latin typeface="KG Primary Penmanship"/>
              </a:rPr>
              <a:t>sibernetik</a:t>
            </a:r>
            <a:r>
              <a:rPr lang="en-US" sz="4645" dirty="0">
                <a:solidFill>
                  <a:srgbClr val="000000"/>
                </a:solidFill>
                <a:latin typeface="KG Primary Penmanship"/>
              </a:rPr>
              <a:t>” </a:t>
            </a:r>
            <a:r>
              <a:rPr lang="en-US" sz="4645" dirty="0" err="1">
                <a:solidFill>
                  <a:srgbClr val="000000"/>
                </a:solidFill>
                <a:latin typeface="KG Primary Penmanship"/>
              </a:rPr>
              <a:t>denir</a:t>
            </a:r>
            <a:r>
              <a:rPr lang="en-US" sz="4645" dirty="0">
                <a:solidFill>
                  <a:srgbClr val="000000"/>
                </a:solidFill>
                <a:latin typeface="KG Primary Penmanship"/>
              </a:rPr>
              <a:t>.</a:t>
            </a:r>
          </a:p>
        </p:txBody>
      </p:sp>
      <p:sp>
        <p:nvSpPr>
          <p:cNvPr id="12" name="TextBox 12"/>
          <p:cNvSpPr txBox="1"/>
          <p:nvPr/>
        </p:nvSpPr>
        <p:spPr>
          <a:xfrm>
            <a:off x="9144000" y="3905315"/>
            <a:ext cx="7957342" cy="4235656"/>
          </a:xfrm>
          <a:prstGeom prst="rect">
            <a:avLst/>
          </a:prstGeom>
        </p:spPr>
        <p:txBody>
          <a:bodyPr lIns="0" tIns="0" rIns="0" bIns="0" rtlCol="0" anchor="t">
            <a:spAutoFit/>
          </a:bodyPr>
          <a:lstStyle/>
          <a:p>
            <a:pPr marL="718997" lvl="1" indent="-359499" algn="l">
              <a:lnSpc>
                <a:spcPts val="3330"/>
              </a:lnSpc>
              <a:buFont typeface="Arial"/>
              <a:buChar char="•"/>
            </a:pPr>
            <a:r>
              <a:rPr lang="en-US" sz="3330">
                <a:solidFill>
                  <a:srgbClr val="000000"/>
                </a:solidFill>
                <a:latin typeface="KG Primary Penmanship"/>
              </a:rPr>
              <a:t> Eğitilebilir, adaptif, kendi kendine organize olup öğrenebilen ve değerlendirme yapabilen yapay sinir ağları ile insan beyninin öğrenme yapısının modellenmesi amaçlanmıştır. Bu bakımdan Yapay Sinir Ağları tekniği, içerisindeki esnek matematiksel yapı sayesinde, Yapay Zekâ’nın en güçlü tekniği olma unvanını elinde tutmaktadır. Yapay sinir ağları vasıtasıyla tıpkı insanoğlunda olduğu gibi makinelerin eğitilmesi, öğrenmesi ve karar vermesi amaçlanmaktadır.</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70880" y="429195"/>
            <a:ext cx="17346239" cy="9447659"/>
            <a:chOff x="0" y="0"/>
            <a:chExt cx="4568557" cy="2488272"/>
          </a:xfrm>
        </p:grpSpPr>
        <p:sp>
          <p:nvSpPr>
            <p:cNvPr id="3" name="Freeform 3"/>
            <p:cNvSpPr/>
            <p:nvPr/>
          </p:nvSpPr>
          <p:spPr>
            <a:xfrm>
              <a:off x="0" y="0"/>
              <a:ext cx="4568557" cy="2488272"/>
            </a:xfrm>
            <a:custGeom>
              <a:avLst/>
              <a:gdLst/>
              <a:ahLst/>
              <a:cxnLst/>
              <a:rect l="l" t="t" r="r" b="b"/>
              <a:pathLst>
                <a:path w="4568557" h="2488272">
                  <a:moveTo>
                    <a:pt x="0" y="0"/>
                  </a:moveTo>
                  <a:lnTo>
                    <a:pt x="4568557" y="0"/>
                  </a:lnTo>
                  <a:lnTo>
                    <a:pt x="4568557" y="2488272"/>
                  </a:lnTo>
                  <a:lnTo>
                    <a:pt x="0" y="2488272"/>
                  </a:lnTo>
                  <a:close/>
                </a:path>
              </a:pathLst>
            </a:custGeom>
            <a:solidFill>
              <a:srgbClr val="FFFFFF"/>
            </a:solidFill>
          </p:spPr>
        </p:sp>
        <p:sp>
          <p:nvSpPr>
            <p:cNvPr id="4" name="TextBox 4"/>
            <p:cNvSpPr txBox="1"/>
            <p:nvPr/>
          </p:nvSpPr>
          <p:spPr>
            <a:xfrm>
              <a:off x="0" y="-38100"/>
              <a:ext cx="4568557" cy="2526372"/>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028700" y="1028700"/>
            <a:ext cx="16446729" cy="8229600"/>
            <a:chOff x="0" y="0"/>
            <a:chExt cx="4331649" cy="2167467"/>
          </a:xfrm>
        </p:grpSpPr>
        <p:sp>
          <p:nvSpPr>
            <p:cNvPr id="6" name="Freeform 6"/>
            <p:cNvSpPr/>
            <p:nvPr/>
          </p:nvSpPr>
          <p:spPr>
            <a:xfrm>
              <a:off x="0" y="0"/>
              <a:ext cx="4331649" cy="2167467"/>
            </a:xfrm>
            <a:custGeom>
              <a:avLst/>
              <a:gdLst/>
              <a:ahLst/>
              <a:cxnLst/>
              <a:rect l="l" t="t" r="r" b="b"/>
              <a:pathLst>
                <a:path w="4331649" h="2167467">
                  <a:moveTo>
                    <a:pt x="0" y="0"/>
                  </a:moveTo>
                  <a:lnTo>
                    <a:pt x="4331649" y="0"/>
                  </a:lnTo>
                  <a:lnTo>
                    <a:pt x="4331649" y="2167467"/>
                  </a:lnTo>
                  <a:lnTo>
                    <a:pt x="0" y="2167467"/>
                  </a:lnTo>
                  <a:close/>
                </a:path>
              </a:pathLst>
            </a:custGeom>
            <a:solidFill>
              <a:srgbClr val="FFDA89"/>
            </a:solidFill>
          </p:spPr>
        </p:sp>
        <p:sp>
          <p:nvSpPr>
            <p:cNvPr id="7" name="TextBox 7"/>
            <p:cNvSpPr txBox="1"/>
            <p:nvPr/>
          </p:nvSpPr>
          <p:spPr>
            <a:xfrm>
              <a:off x="0" y="-38100"/>
              <a:ext cx="4331649" cy="2205567"/>
            </a:xfrm>
            <a:prstGeom prst="rect">
              <a:avLst/>
            </a:prstGeom>
          </p:spPr>
          <p:txBody>
            <a:bodyPr lIns="50800" tIns="50800" rIns="50800" bIns="50800" rtlCol="0" anchor="ctr"/>
            <a:lstStyle/>
            <a:p>
              <a:pPr algn="ctr">
                <a:lnSpc>
                  <a:spcPts val="2659"/>
                </a:lnSpc>
              </a:pPr>
              <a:endParaRPr/>
            </a:p>
          </p:txBody>
        </p:sp>
      </p:grpSp>
      <p:sp>
        <p:nvSpPr>
          <p:cNvPr id="8" name="TextBox 8"/>
          <p:cNvSpPr txBox="1"/>
          <p:nvPr/>
        </p:nvSpPr>
        <p:spPr>
          <a:xfrm>
            <a:off x="1312411" y="1040617"/>
            <a:ext cx="6152530" cy="1480782"/>
          </a:xfrm>
          <a:prstGeom prst="rect">
            <a:avLst/>
          </a:prstGeom>
        </p:spPr>
        <p:txBody>
          <a:bodyPr lIns="0" tIns="0" rIns="0" bIns="0" rtlCol="0" anchor="t">
            <a:spAutoFit/>
          </a:bodyPr>
          <a:lstStyle/>
          <a:p>
            <a:pPr algn="l">
              <a:lnSpc>
                <a:spcPts val="5939"/>
              </a:lnSpc>
            </a:pPr>
            <a:r>
              <a:rPr lang="en-US" sz="4242" dirty="0">
                <a:solidFill>
                  <a:srgbClr val="000000"/>
                </a:solidFill>
                <a:latin typeface="Francois One"/>
              </a:rPr>
              <a:t>YAPAY SİNİR HÜCRESI VE SİNİR AĞLARI</a:t>
            </a:r>
          </a:p>
        </p:txBody>
      </p:sp>
      <p:sp>
        <p:nvSpPr>
          <p:cNvPr id="9" name="TextBox 9"/>
          <p:cNvSpPr txBox="1"/>
          <p:nvPr/>
        </p:nvSpPr>
        <p:spPr>
          <a:xfrm>
            <a:off x="8610600" y="2355949"/>
            <a:ext cx="3589914" cy="463438"/>
          </a:xfrm>
          <a:prstGeom prst="rect">
            <a:avLst/>
          </a:prstGeom>
        </p:spPr>
        <p:txBody>
          <a:bodyPr lIns="0" tIns="0" rIns="0" bIns="0" rtlCol="0" anchor="t">
            <a:spAutoFit/>
          </a:bodyPr>
          <a:lstStyle/>
          <a:p>
            <a:pPr algn="ctr">
              <a:lnSpc>
                <a:spcPts val="3856"/>
              </a:lnSpc>
              <a:spcBef>
                <a:spcPct val="0"/>
              </a:spcBef>
            </a:pPr>
            <a:r>
              <a:rPr lang="en-US" sz="2754" spc="-110" dirty="0">
                <a:solidFill>
                  <a:srgbClr val="000000"/>
                </a:solidFill>
                <a:latin typeface="Carollo Playscript"/>
              </a:rPr>
              <a:t>SİBERNET</a:t>
            </a:r>
          </a:p>
        </p:txBody>
      </p:sp>
      <p:pic>
        <p:nvPicPr>
          <p:cNvPr id="14" name="Resim 13">
            <a:extLst>
              <a:ext uri="{FF2B5EF4-FFF2-40B4-BE49-F238E27FC236}">
                <a16:creationId xmlns:a16="http://schemas.microsoft.com/office/drawing/2014/main" id="{DC23BE83-C1C0-4DAE-B985-561EDE880281}"/>
              </a:ext>
            </a:extLst>
          </p:cNvPr>
          <p:cNvPicPr>
            <a:picLocks noChangeAspect="1"/>
          </p:cNvPicPr>
          <p:nvPr/>
        </p:nvPicPr>
        <p:blipFill>
          <a:blip r:embed="rId2"/>
          <a:stretch>
            <a:fillRect/>
          </a:stretch>
        </p:blipFill>
        <p:spPr>
          <a:xfrm>
            <a:off x="1136204" y="3019328"/>
            <a:ext cx="8229600" cy="5443054"/>
          </a:xfrm>
          <a:prstGeom prst="rect">
            <a:avLst/>
          </a:prstGeom>
        </p:spPr>
      </p:pic>
      <p:pic>
        <p:nvPicPr>
          <p:cNvPr id="16" name="Resim 15">
            <a:extLst>
              <a:ext uri="{FF2B5EF4-FFF2-40B4-BE49-F238E27FC236}">
                <a16:creationId xmlns:a16="http://schemas.microsoft.com/office/drawing/2014/main" id="{DA262551-43AC-4A43-BAF4-791A732C0304}"/>
              </a:ext>
            </a:extLst>
          </p:cNvPr>
          <p:cNvPicPr>
            <a:picLocks noChangeAspect="1"/>
          </p:cNvPicPr>
          <p:nvPr/>
        </p:nvPicPr>
        <p:blipFill>
          <a:blip r:embed="rId3"/>
          <a:stretch>
            <a:fillRect/>
          </a:stretch>
        </p:blipFill>
        <p:spPr>
          <a:xfrm>
            <a:off x="9396196" y="3399871"/>
            <a:ext cx="8030696" cy="4067743"/>
          </a:xfrm>
          <a:prstGeom prst="rect">
            <a:avLst/>
          </a:prstGeom>
        </p:spPr>
      </p:pic>
    </p:spTree>
    <p:extLst>
      <p:ext uri="{BB962C8B-B14F-4D97-AF65-F5344CB8AC3E}">
        <p14:creationId xmlns:p14="http://schemas.microsoft.com/office/powerpoint/2010/main" val="31634096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DB927"/>
        </a:solidFill>
        <a:effectLst/>
      </p:bgPr>
    </p:bg>
    <p:spTree>
      <p:nvGrpSpPr>
        <p:cNvPr id="1" name=""/>
        <p:cNvGrpSpPr/>
        <p:nvPr/>
      </p:nvGrpSpPr>
      <p:grpSpPr>
        <a:xfrm>
          <a:off x="0" y="0"/>
          <a:ext cx="0" cy="0"/>
          <a:chOff x="0" y="0"/>
          <a:chExt cx="0" cy="0"/>
        </a:xfrm>
      </p:grpSpPr>
      <p:grpSp>
        <p:nvGrpSpPr>
          <p:cNvPr id="2" name="Group 2"/>
          <p:cNvGrpSpPr/>
          <p:nvPr/>
        </p:nvGrpSpPr>
        <p:grpSpPr>
          <a:xfrm>
            <a:off x="470880" y="429195"/>
            <a:ext cx="17346239" cy="9447659"/>
            <a:chOff x="0" y="0"/>
            <a:chExt cx="4568557" cy="2488272"/>
          </a:xfrm>
        </p:grpSpPr>
        <p:sp>
          <p:nvSpPr>
            <p:cNvPr id="3" name="Freeform 3"/>
            <p:cNvSpPr/>
            <p:nvPr/>
          </p:nvSpPr>
          <p:spPr>
            <a:xfrm>
              <a:off x="0" y="0"/>
              <a:ext cx="4568557" cy="2488272"/>
            </a:xfrm>
            <a:custGeom>
              <a:avLst/>
              <a:gdLst/>
              <a:ahLst/>
              <a:cxnLst/>
              <a:rect l="l" t="t" r="r" b="b"/>
              <a:pathLst>
                <a:path w="4568557" h="2488272">
                  <a:moveTo>
                    <a:pt x="0" y="0"/>
                  </a:moveTo>
                  <a:lnTo>
                    <a:pt x="4568557" y="0"/>
                  </a:lnTo>
                  <a:lnTo>
                    <a:pt x="4568557" y="2488272"/>
                  </a:lnTo>
                  <a:lnTo>
                    <a:pt x="0" y="2488272"/>
                  </a:lnTo>
                  <a:close/>
                </a:path>
              </a:pathLst>
            </a:custGeom>
            <a:solidFill>
              <a:srgbClr val="FFFFFF"/>
            </a:solidFill>
          </p:spPr>
        </p:sp>
        <p:sp>
          <p:nvSpPr>
            <p:cNvPr id="4" name="TextBox 4"/>
            <p:cNvSpPr txBox="1"/>
            <p:nvPr/>
          </p:nvSpPr>
          <p:spPr>
            <a:xfrm>
              <a:off x="0" y="-38100"/>
              <a:ext cx="4568557" cy="2526372"/>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028700" y="1028700"/>
            <a:ext cx="16446729" cy="8229600"/>
            <a:chOff x="0" y="0"/>
            <a:chExt cx="4331649" cy="2167467"/>
          </a:xfrm>
        </p:grpSpPr>
        <p:sp>
          <p:nvSpPr>
            <p:cNvPr id="6" name="Freeform 6"/>
            <p:cNvSpPr/>
            <p:nvPr/>
          </p:nvSpPr>
          <p:spPr>
            <a:xfrm>
              <a:off x="0" y="0"/>
              <a:ext cx="4331649" cy="2167467"/>
            </a:xfrm>
            <a:custGeom>
              <a:avLst/>
              <a:gdLst/>
              <a:ahLst/>
              <a:cxnLst/>
              <a:rect l="l" t="t" r="r" b="b"/>
              <a:pathLst>
                <a:path w="4331649" h="2167467">
                  <a:moveTo>
                    <a:pt x="0" y="0"/>
                  </a:moveTo>
                  <a:lnTo>
                    <a:pt x="4331649" y="0"/>
                  </a:lnTo>
                  <a:lnTo>
                    <a:pt x="4331649" y="2167467"/>
                  </a:lnTo>
                  <a:lnTo>
                    <a:pt x="0" y="2167467"/>
                  </a:lnTo>
                  <a:close/>
                </a:path>
              </a:pathLst>
            </a:custGeom>
            <a:solidFill>
              <a:srgbClr val="FFDA89"/>
            </a:solidFill>
          </p:spPr>
        </p:sp>
        <p:sp>
          <p:nvSpPr>
            <p:cNvPr id="7" name="TextBox 7"/>
            <p:cNvSpPr txBox="1"/>
            <p:nvPr/>
          </p:nvSpPr>
          <p:spPr>
            <a:xfrm>
              <a:off x="0" y="-38100"/>
              <a:ext cx="4331649" cy="2205567"/>
            </a:xfrm>
            <a:prstGeom prst="rect">
              <a:avLst/>
            </a:prstGeom>
          </p:spPr>
          <p:txBody>
            <a:bodyPr lIns="50800" tIns="50800" rIns="50800" bIns="50800" rtlCol="0" anchor="ctr"/>
            <a:lstStyle/>
            <a:p>
              <a:pPr algn="ctr">
                <a:lnSpc>
                  <a:spcPts val="2659"/>
                </a:lnSpc>
              </a:pPr>
              <a:endParaRPr/>
            </a:p>
          </p:txBody>
        </p:sp>
      </p:grpSp>
      <p:sp>
        <p:nvSpPr>
          <p:cNvPr id="8" name="Freeform 8"/>
          <p:cNvSpPr/>
          <p:nvPr/>
        </p:nvSpPr>
        <p:spPr>
          <a:xfrm>
            <a:off x="10446462" y="4334477"/>
            <a:ext cx="6812838" cy="3369725"/>
          </a:xfrm>
          <a:custGeom>
            <a:avLst/>
            <a:gdLst/>
            <a:ahLst/>
            <a:cxnLst/>
            <a:rect l="l" t="t" r="r" b="b"/>
            <a:pathLst>
              <a:path w="6812838" h="3369725">
                <a:moveTo>
                  <a:pt x="0" y="0"/>
                </a:moveTo>
                <a:lnTo>
                  <a:pt x="6812838" y="0"/>
                </a:lnTo>
                <a:lnTo>
                  <a:pt x="6812838" y="3369725"/>
                </a:lnTo>
                <a:lnTo>
                  <a:pt x="0" y="3369725"/>
                </a:lnTo>
                <a:lnTo>
                  <a:pt x="0" y="0"/>
                </a:lnTo>
                <a:close/>
              </a:path>
            </a:pathLst>
          </a:custGeom>
          <a:blipFill>
            <a:blip r:embed="rId2"/>
            <a:stretch>
              <a:fillRect/>
            </a:stretch>
          </a:blipFill>
        </p:spPr>
      </p:sp>
      <p:sp>
        <p:nvSpPr>
          <p:cNvPr id="9" name="TextBox 9"/>
          <p:cNvSpPr txBox="1"/>
          <p:nvPr/>
        </p:nvSpPr>
        <p:spPr>
          <a:xfrm>
            <a:off x="1312411" y="1040617"/>
            <a:ext cx="6152530" cy="1480782"/>
          </a:xfrm>
          <a:prstGeom prst="rect">
            <a:avLst/>
          </a:prstGeom>
        </p:spPr>
        <p:txBody>
          <a:bodyPr lIns="0" tIns="0" rIns="0" bIns="0" rtlCol="0" anchor="t">
            <a:spAutoFit/>
          </a:bodyPr>
          <a:lstStyle/>
          <a:p>
            <a:pPr algn="l">
              <a:lnSpc>
                <a:spcPts val="5939"/>
              </a:lnSpc>
            </a:pPr>
            <a:r>
              <a:rPr lang="en-US" sz="4242">
                <a:solidFill>
                  <a:srgbClr val="000000"/>
                </a:solidFill>
                <a:latin typeface="Francois One"/>
              </a:rPr>
              <a:t>YAPAY SİNİR HÜCRESI VE SİNİR AĞLARI</a:t>
            </a:r>
          </a:p>
        </p:txBody>
      </p:sp>
      <p:sp>
        <p:nvSpPr>
          <p:cNvPr id="10" name="TextBox 10"/>
          <p:cNvSpPr txBox="1"/>
          <p:nvPr/>
        </p:nvSpPr>
        <p:spPr>
          <a:xfrm rot="-790522">
            <a:off x="1299984" y="3405568"/>
            <a:ext cx="4137656" cy="463438"/>
          </a:xfrm>
          <a:prstGeom prst="rect">
            <a:avLst/>
          </a:prstGeom>
        </p:spPr>
        <p:txBody>
          <a:bodyPr lIns="0" tIns="0" rIns="0" bIns="0" rtlCol="0" anchor="t">
            <a:spAutoFit/>
          </a:bodyPr>
          <a:lstStyle/>
          <a:p>
            <a:pPr algn="ctr">
              <a:lnSpc>
                <a:spcPts val="3856"/>
              </a:lnSpc>
              <a:spcBef>
                <a:spcPct val="0"/>
              </a:spcBef>
            </a:pPr>
            <a:r>
              <a:rPr lang="en-US" sz="2754" spc="-110">
                <a:solidFill>
                  <a:srgbClr val="000000"/>
                </a:solidFill>
                <a:latin typeface="Carollo Playscript"/>
              </a:rPr>
              <a:t>Aktivasyon Fonksiyonu</a:t>
            </a:r>
          </a:p>
        </p:txBody>
      </p:sp>
      <p:sp>
        <p:nvSpPr>
          <p:cNvPr id="11" name="TextBox 11"/>
          <p:cNvSpPr txBox="1"/>
          <p:nvPr/>
        </p:nvSpPr>
        <p:spPr>
          <a:xfrm rot="-790522">
            <a:off x="8372278" y="3860829"/>
            <a:ext cx="4137656" cy="463438"/>
          </a:xfrm>
          <a:prstGeom prst="rect">
            <a:avLst/>
          </a:prstGeom>
        </p:spPr>
        <p:txBody>
          <a:bodyPr lIns="0" tIns="0" rIns="0" bIns="0" rtlCol="0" anchor="t">
            <a:spAutoFit/>
          </a:bodyPr>
          <a:lstStyle/>
          <a:p>
            <a:pPr algn="ctr">
              <a:lnSpc>
                <a:spcPts val="3856"/>
              </a:lnSpc>
              <a:spcBef>
                <a:spcPct val="0"/>
              </a:spcBef>
            </a:pPr>
            <a:r>
              <a:rPr lang="en-US" sz="2754" spc="-110">
                <a:solidFill>
                  <a:srgbClr val="000000"/>
                </a:solidFill>
                <a:latin typeface="Carollo Playscript"/>
              </a:rPr>
              <a:t>Nöron</a:t>
            </a:r>
          </a:p>
        </p:txBody>
      </p:sp>
      <p:sp>
        <p:nvSpPr>
          <p:cNvPr id="12" name="TextBox 12"/>
          <p:cNvSpPr txBox="1"/>
          <p:nvPr/>
        </p:nvSpPr>
        <p:spPr>
          <a:xfrm>
            <a:off x="2409119" y="3936047"/>
            <a:ext cx="7347159" cy="4530218"/>
          </a:xfrm>
          <a:prstGeom prst="rect">
            <a:avLst/>
          </a:prstGeom>
        </p:spPr>
        <p:txBody>
          <a:bodyPr lIns="0" tIns="0" rIns="0" bIns="0" rtlCol="0" anchor="t">
            <a:spAutoFit/>
          </a:bodyPr>
          <a:lstStyle/>
          <a:p>
            <a:pPr marL="771640" lvl="1" indent="-385820" algn="l">
              <a:lnSpc>
                <a:spcPts val="3574"/>
              </a:lnSpc>
              <a:buFont typeface="Arial"/>
              <a:buChar char="•"/>
            </a:pPr>
            <a:r>
              <a:rPr lang="en-US" sz="3574">
                <a:solidFill>
                  <a:srgbClr val="000000"/>
                </a:solidFill>
                <a:latin typeface="KG Primary Penmanship"/>
              </a:rPr>
              <a:t>Yapay sinir ağları insan sinir hücrelerine benzer bir yapıda giriş değerlerine göre (x0, x1, x2 vs.) ağırlıkları belirlenip (w0, w1, w2,...vs) çarpılarak elde edilen sonuçların toplanması ilkesine dayanmaktadır. Yine yapay sinir ağlarında sabit bir bias değeri de kullanılabilmekte; bu değer ile aktivasyon fonksiyonlarının sınıflandırma ya da regresyon yönündeki hesaplamaları yönlendirilebilmektedir. </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DB927"/>
        </a:solidFill>
        <a:effectLst/>
      </p:bgPr>
    </p:bg>
    <p:spTree>
      <p:nvGrpSpPr>
        <p:cNvPr id="1" name=""/>
        <p:cNvGrpSpPr/>
        <p:nvPr/>
      </p:nvGrpSpPr>
      <p:grpSpPr>
        <a:xfrm>
          <a:off x="0" y="0"/>
          <a:ext cx="0" cy="0"/>
          <a:chOff x="0" y="0"/>
          <a:chExt cx="0" cy="0"/>
        </a:xfrm>
      </p:grpSpPr>
      <p:grpSp>
        <p:nvGrpSpPr>
          <p:cNvPr id="2" name="Group 2"/>
          <p:cNvGrpSpPr/>
          <p:nvPr/>
        </p:nvGrpSpPr>
        <p:grpSpPr>
          <a:xfrm>
            <a:off x="470880" y="429195"/>
            <a:ext cx="17346239" cy="9447659"/>
            <a:chOff x="0" y="0"/>
            <a:chExt cx="4568557" cy="2488272"/>
          </a:xfrm>
        </p:grpSpPr>
        <p:sp>
          <p:nvSpPr>
            <p:cNvPr id="3" name="Freeform 3"/>
            <p:cNvSpPr/>
            <p:nvPr/>
          </p:nvSpPr>
          <p:spPr>
            <a:xfrm>
              <a:off x="0" y="0"/>
              <a:ext cx="4568557" cy="2488272"/>
            </a:xfrm>
            <a:custGeom>
              <a:avLst/>
              <a:gdLst/>
              <a:ahLst/>
              <a:cxnLst/>
              <a:rect l="l" t="t" r="r" b="b"/>
              <a:pathLst>
                <a:path w="4568557" h="2488272">
                  <a:moveTo>
                    <a:pt x="0" y="0"/>
                  </a:moveTo>
                  <a:lnTo>
                    <a:pt x="4568557" y="0"/>
                  </a:lnTo>
                  <a:lnTo>
                    <a:pt x="4568557" y="2488272"/>
                  </a:lnTo>
                  <a:lnTo>
                    <a:pt x="0" y="2488272"/>
                  </a:lnTo>
                  <a:close/>
                </a:path>
              </a:pathLst>
            </a:custGeom>
            <a:solidFill>
              <a:srgbClr val="FFFFFF"/>
            </a:solidFill>
          </p:spPr>
        </p:sp>
        <p:sp>
          <p:nvSpPr>
            <p:cNvPr id="4" name="TextBox 4"/>
            <p:cNvSpPr txBox="1"/>
            <p:nvPr/>
          </p:nvSpPr>
          <p:spPr>
            <a:xfrm>
              <a:off x="0" y="-38100"/>
              <a:ext cx="4568557" cy="2526372"/>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028700" y="1028700"/>
            <a:ext cx="16446729" cy="8229600"/>
            <a:chOff x="0" y="0"/>
            <a:chExt cx="4331649" cy="2167467"/>
          </a:xfrm>
        </p:grpSpPr>
        <p:sp>
          <p:nvSpPr>
            <p:cNvPr id="6" name="Freeform 6"/>
            <p:cNvSpPr/>
            <p:nvPr/>
          </p:nvSpPr>
          <p:spPr>
            <a:xfrm>
              <a:off x="0" y="0"/>
              <a:ext cx="4331649" cy="2167467"/>
            </a:xfrm>
            <a:custGeom>
              <a:avLst/>
              <a:gdLst/>
              <a:ahLst/>
              <a:cxnLst/>
              <a:rect l="l" t="t" r="r" b="b"/>
              <a:pathLst>
                <a:path w="4331649" h="2167467">
                  <a:moveTo>
                    <a:pt x="0" y="0"/>
                  </a:moveTo>
                  <a:lnTo>
                    <a:pt x="4331649" y="0"/>
                  </a:lnTo>
                  <a:lnTo>
                    <a:pt x="4331649" y="2167467"/>
                  </a:lnTo>
                  <a:lnTo>
                    <a:pt x="0" y="2167467"/>
                  </a:lnTo>
                  <a:close/>
                </a:path>
              </a:pathLst>
            </a:custGeom>
            <a:solidFill>
              <a:srgbClr val="FFDA89"/>
            </a:solidFill>
          </p:spPr>
        </p:sp>
        <p:sp>
          <p:nvSpPr>
            <p:cNvPr id="7" name="TextBox 7"/>
            <p:cNvSpPr txBox="1"/>
            <p:nvPr/>
          </p:nvSpPr>
          <p:spPr>
            <a:xfrm>
              <a:off x="0" y="-38100"/>
              <a:ext cx="4331649" cy="2205567"/>
            </a:xfrm>
            <a:prstGeom prst="rect">
              <a:avLst/>
            </a:prstGeom>
          </p:spPr>
          <p:txBody>
            <a:bodyPr lIns="50800" tIns="50800" rIns="50800" bIns="50800" rtlCol="0" anchor="ctr"/>
            <a:lstStyle/>
            <a:p>
              <a:pPr algn="ctr">
                <a:lnSpc>
                  <a:spcPts val="2659"/>
                </a:lnSpc>
              </a:pPr>
              <a:endParaRPr/>
            </a:p>
          </p:txBody>
        </p:sp>
      </p:grpSp>
      <p:sp>
        <p:nvSpPr>
          <p:cNvPr id="8" name="Freeform 8"/>
          <p:cNvSpPr/>
          <p:nvPr/>
        </p:nvSpPr>
        <p:spPr>
          <a:xfrm>
            <a:off x="1739342" y="3957259"/>
            <a:ext cx="6182184" cy="3741203"/>
          </a:xfrm>
          <a:custGeom>
            <a:avLst/>
            <a:gdLst/>
            <a:ahLst/>
            <a:cxnLst/>
            <a:rect l="l" t="t" r="r" b="b"/>
            <a:pathLst>
              <a:path w="6182184" h="3741203">
                <a:moveTo>
                  <a:pt x="0" y="0"/>
                </a:moveTo>
                <a:lnTo>
                  <a:pt x="6182184" y="0"/>
                </a:lnTo>
                <a:lnTo>
                  <a:pt x="6182184" y="3741202"/>
                </a:lnTo>
                <a:lnTo>
                  <a:pt x="0" y="3741202"/>
                </a:lnTo>
                <a:lnTo>
                  <a:pt x="0" y="0"/>
                </a:lnTo>
                <a:close/>
              </a:path>
            </a:pathLst>
          </a:custGeom>
          <a:blipFill>
            <a:blip r:embed="rId2"/>
            <a:stretch>
              <a:fillRect/>
            </a:stretch>
          </a:blipFill>
        </p:spPr>
      </p:sp>
      <p:sp>
        <p:nvSpPr>
          <p:cNvPr id="9" name="TextBox 9"/>
          <p:cNvSpPr txBox="1"/>
          <p:nvPr/>
        </p:nvSpPr>
        <p:spPr>
          <a:xfrm>
            <a:off x="1312411" y="1040617"/>
            <a:ext cx="6152530" cy="1480782"/>
          </a:xfrm>
          <a:prstGeom prst="rect">
            <a:avLst/>
          </a:prstGeom>
        </p:spPr>
        <p:txBody>
          <a:bodyPr lIns="0" tIns="0" rIns="0" bIns="0" rtlCol="0" anchor="t">
            <a:spAutoFit/>
          </a:bodyPr>
          <a:lstStyle/>
          <a:p>
            <a:pPr algn="l">
              <a:lnSpc>
                <a:spcPts val="5939"/>
              </a:lnSpc>
            </a:pPr>
            <a:r>
              <a:rPr lang="en-US" sz="4242">
                <a:solidFill>
                  <a:srgbClr val="000000"/>
                </a:solidFill>
                <a:latin typeface="Francois One"/>
              </a:rPr>
              <a:t>YAPAY SİNİR HÜCRESI VE SİNİR AĞLARI</a:t>
            </a:r>
          </a:p>
        </p:txBody>
      </p:sp>
      <p:sp>
        <p:nvSpPr>
          <p:cNvPr id="10" name="TextBox 10"/>
          <p:cNvSpPr txBox="1"/>
          <p:nvPr/>
        </p:nvSpPr>
        <p:spPr>
          <a:xfrm rot="-697108">
            <a:off x="471429" y="3375638"/>
            <a:ext cx="3589914" cy="463438"/>
          </a:xfrm>
          <a:prstGeom prst="rect">
            <a:avLst/>
          </a:prstGeom>
        </p:spPr>
        <p:txBody>
          <a:bodyPr lIns="0" tIns="0" rIns="0" bIns="0" rtlCol="0" anchor="t">
            <a:spAutoFit/>
          </a:bodyPr>
          <a:lstStyle/>
          <a:p>
            <a:pPr algn="ctr">
              <a:lnSpc>
                <a:spcPts val="3856"/>
              </a:lnSpc>
              <a:spcBef>
                <a:spcPct val="0"/>
              </a:spcBef>
            </a:pPr>
            <a:r>
              <a:rPr lang="en-US" sz="2754" spc="-110">
                <a:solidFill>
                  <a:srgbClr val="000000"/>
                </a:solidFill>
                <a:latin typeface="Carollo Playscript"/>
              </a:rPr>
              <a:t>Modelleme</a:t>
            </a:r>
          </a:p>
        </p:txBody>
      </p:sp>
      <p:sp>
        <p:nvSpPr>
          <p:cNvPr id="11" name="TextBox 11"/>
          <p:cNvSpPr txBox="1"/>
          <p:nvPr/>
        </p:nvSpPr>
        <p:spPr>
          <a:xfrm>
            <a:off x="8125018" y="1344114"/>
            <a:ext cx="9134282" cy="7684497"/>
          </a:xfrm>
          <a:prstGeom prst="rect">
            <a:avLst/>
          </a:prstGeom>
        </p:spPr>
        <p:txBody>
          <a:bodyPr lIns="0" tIns="0" rIns="0" bIns="0" rtlCol="0" anchor="t">
            <a:spAutoFit/>
          </a:bodyPr>
          <a:lstStyle/>
          <a:p>
            <a:pPr marL="771640" lvl="1" indent="-385820" algn="l">
              <a:lnSpc>
                <a:spcPts val="3574"/>
              </a:lnSpc>
              <a:buFont typeface="Arial"/>
              <a:buChar char="•"/>
            </a:pPr>
            <a:r>
              <a:rPr lang="en-US" sz="3574">
                <a:solidFill>
                  <a:srgbClr val="000000"/>
                </a:solidFill>
                <a:latin typeface="KG Primary Penmanship"/>
              </a:rPr>
              <a:t> Yapay Sinir Ağları tekniğindeki temel mantık: üzerinde çok çalıştığımız bir konuyu pekiştirme yaptıkça hatırlamamızı sağlayan, beyin hücreleri arasındaki artan elektriksel yüke benzer. Bu noktada üzerinde çok düşünülmeyen konuların, hücreler arası elektriksel yüklerin azalması nedeniyle unutulacaktır. Beyin hücreleri arasındaki elektriksel bağlar, Yapay Sinir Ağları içerisindeki hücrede ağırlık değerleriyle karşılanır, doğal ve yapay sinir hücresi arası  farklar ise;Yapay Sinir Ağları, beynimizin öğrenme şeklini taklit eder, ancak beynimiz sinyalleri elektrikle iletirken, yapay ağlar bunu matematiksel işlemlerle yapar. Beynimiz daha esnek ve enerji verimliyken, yapay sinir ağları büyük verileri hızlıca işleyebilir. Beynimizdeki bağlar nasıl öğrenme ile güçlenirse, yapay sinir ağlarında da ağırlıklar değişerek öğrenme gerçekleşir.</a:t>
            </a:r>
          </a:p>
          <a:p>
            <a:pPr algn="l">
              <a:lnSpc>
                <a:spcPts val="3574"/>
              </a:lnSpc>
            </a:pPr>
            <a:endParaRPr lang="en-US" sz="3574">
              <a:solidFill>
                <a:srgbClr val="000000"/>
              </a:solidFill>
              <a:latin typeface="KG Primary Penmanship"/>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70880" y="419670"/>
            <a:ext cx="17346239" cy="9447659"/>
            <a:chOff x="0" y="0"/>
            <a:chExt cx="4568557" cy="2488272"/>
          </a:xfrm>
        </p:grpSpPr>
        <p:sp>
          <p:nvSpPr>
            <p:cNvPr id="3" name="Freeform 3"/>
            <p:cNvSpPr/>
            <p:nvPr/>
          </p:nvSpPr>
          <p:spPr>
            <a:xfrm>
              <a:off x="0" y="0"/>
              <a:ext cx="4568557" cy="2488272"/>
            </a:xfrm>
            <a:custGeom>
              <a:avLst/>
              <a:gdLst/>
              <a:ahLst/>
              <a:cxnLst/>
              <a:rect l="l" t="t" r="r" b="b"/>
              <a:pathLst>
                <a:path w="4568557" h="2488272">
                  <a:moveTo>
                    <a:pt x="0" y="0"/>
                  </a:moveTo>
                  <a:lnTo>
                    <a:pt x="4568557" y="0"/>
                  </a:lnTo>
                  <a:lnTo>
                    <a:pt x="4568557" y="2488272"/>
                  </a:lnTo>
                  <a:lnTo>
                    <a:pt x="0" y="2488272"/>
                  </a:lnTo>
                  <a:close/>
                </a:path>
              </a:pathLst>
            </a:custGeom>
            <a:solidFill>
              <a:srgbClr val="FFFFFF"/>
            </a:solidFill>
          </p:spPr>
        </p:sp>
        <p:sp>
          <p:nvSpPr>
            <p:cNvPr id="4" name="TextBox 4"/>
            <p:cNvSpPr txBox="1"/>
            <p:nvPr/>
          </p:nvSpPr>
          <p:spPr>
            <a:xfrm>
              <a:off x="0" y="-38100"/>
              <a:ext cx="4568557" cy="2526372"/>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028700" y="500787"/>
            <a:ext cx="16230600" cy="1419743"/>
            <a:chOff x="0" y="0"/>
            <a:chExt cx="4274726" cy="373924"/>
          </a:xfrm>
        </p:grpSpPr>
        <p:sp>
          <p:nvSpPr>
            <p:cNvPr id="6" name="Freeform 6"/>
            <p:cNvSpPr/>
            <p:nvPr/>
          </p:nvSpPr>
          <p:spPr>
            <a:xfrm>
              <a:off x="0" y="0"/>
              <a:ext cx="4274726" cy="373924"/>
            </a:xfrm>
            <a:custGeom>
              <a:avLst/>
              <a:gdLst/>
              <a:ahLst/>
              <a:cxnLst/>
              <a:rect l="l" t="t" r="r" b="b"/>
              <a:pathLst>
                <a:path w="4274726" h="373924">
                  <a:moveTo>
                    <a:pt x="0" y="0"/>
                  </a:moveTo>
                  <a:lnTo>
                    <a:pt x="4274726" y="0"/>
                  </a:lnTo>
                  <a:lnTo>
                    <a:pt x="4274726" y="373924"/>
                  </a:lnTo>
                  <a:lnTo>
                    <a:pt x="0" y="373924"/>
                  </a:lnTo>
                  <a:close/>
                </a:path>
              </a:pathLst>
            </a:custGeom>
            <a:solidFill>
              <a:srgbClr val="C1BFF4"/>
            </a:solidFill>
          </p:spPr>
        </p:sp>
        <p:sp>
          <p:nvSpPr>
            <p:cNvPr id="7" name="TextBox 7"/>
            <p:cNvSpPr txBox="1"/>
            <p:nvPr/>
          </p:nvSpPr>
          <p:spPr>
            <a:xfrm>
              <a:off x="0" y="-38100"/>
              <a:ext cx="4274726" cy="412024"/>
            </a:xfrm>
            <a:prstGeom prst="rect">
              <a:avLst/>
            </a:prstGeom>
          </p:spPr>
          <p:txBody>
            <a:bodyPr lIns="50800" tIns="50800" rIns="50800" bIns="50800" rtlCol="0" anchor="ctr"/>
            <a:lstStyle/>
            <a:p>
              <a:pPr algn="ctr">
                <a:lnSpc>
                  <a:spcPts val="2659"/>
                </a:lnSpc>
              </a:pPr>
              <a:endParaRPr/>
            </a:p>
          </p:txBody>
        </p:sp>
      </p:grpSp>
      <p:sp>
        <p:nvSpPr>
          <p:cNvPr id="8" name="Freeform 8"/>
          <p:cNvSpPr/>
          <p:nvPr/>
        </p:nvSpPr>
        <p:spPr>
          <a:xfrm>
            <a:off x="15773626" y="13612"/>
            <a:ext cx="2224185" cy="2224185"/>
          </a:xfrm>
          <a:custGeom>
            <a:avLst/>
            <a:gdLst/>
            <a:ahLst/>
            <a:cxnLst/>
            <a:rect l="l" t="t" r="r" b="b"/>
            <a:pathLst>
              <a:path w="2224185" h="2224185">
                <a:moveTo>
                  <a:pt x="0" y="0"/>
                </a:moveTo>
                <a:lnTo>
                  <a:pt x="2224185" y="0"/>
                </a:lnTo>
                <a:lnTo>
                  <a:pt x="2224185" y="2224184"/>
                </a:lnTo>
                <a:lnTo>
                  <a:pt x="0" y="222418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Freeform 9"/>
          <p:cNvSpPr/>
          <p:nvPr/>
        </p:nvSpPr>
        <p:spPr>
          <a:xfrm>
            <a:off x="2987774" y="5143500"/>
            <a:ext cx="12312453" cy="3835883"/>
          </a:xfrm>
          <a:custGeom>
            <a:avLst/>
            <a:gdLst/>
            <a:ahLst/>
            <a:cxnLst/>
            <a:rect l="l" t="t" r="r" b="b"/>
            <a:pathLst>
              <a:path w="12312453" h="3835883">
                <a:moveTo>
                  <a:pt x="0" y="0"/>
                </a:moveTo>
                <a:lnTo>
                  <a:pt x="12312452" y="0"/>
                </a:lnTo>
                <a:lnTo>
                  <a:pt x="12312452" y="3835883"/>
                </a:lnTo>
                <a:lnTo>
                  <a:pt x="0" y="3835883"/>
                </a:lnTo>
                <a:lnTo>
                  <a:pt x="0" y="0"/>
                </a:lnTo>
                <a:close/>
              </a:path>
            </a:pathLst>
          </a:custGeom>
          <a:blipFill>
            <a:blip r:embed="rId4"/>
            <a:stretch>
              <a:fillRect/>
            </a:stretch>
          </a:blipFill>
        </p:spPr>
      </p:sp>
      <p:sp>
        <p:nvSpPr>
          <p:cNvPr id="10" name="Freeform 10"/>
          <p:cNvSpPr/>
          <p:nvPr/>
        </p:nvSpPr>
        <p:spPr>
          <a:xfrm>
            <a:off x="2987774" y="2498771"/>
            <a:ext cx="12162062" cy="2425856"/>
          </a:xfrm>
          <a:custGeom>
            <a:avLst/>
            <a:gdLst/>
            <a:ahLst/>
            <a:cxnLst/>
            <a:rect l="l" t="t" r="r" b="b"/>
            <a:pathLst>
              <a:path w="12162062" h="2425856">
                <a:moveTo>
                  <a:pt x="0" y="0"/>
                </a:moveTo>
                <a:lnTo>
                  <a:pt x="12162062" y="0"/>
                </a:lnTo>
                <a:lnTo>
                  <a:pt x="12162062" y="2425856"/>
                </a:lnTo>
                <a:lnTo>
                  <a:pt x="0" y="2425856"/>
                </a:lnTo>
                <a:lnTo>
                  <a:pt x="0" y="0"/>
                </a:lnTo>
                <a:close/>
              </a:path>
            </a:pathLst>
          </a:custGeom>
          <a:blipFill>
            <a:blip r:embed="rId5"/>
            <a:stretch>
              <a:fillRect/>
            </a:stretch>
          </a:blipFill>
        </p:spPr>
      </p:sp>
      <p:sp>
        <p:nvSpPr>
          <p:cNvPr id="11" name="TextBox 11"/>
          <p:cNvSpPr txBox="1"/>
          <p:nvPr/>
        </p:nvSpPr>
        <p:spPr>
          <a:xfrm>
            <a:off x="1312411" y="753180"/>
            <a:ext cx="14461216" cy="678373"/>
          </a:xfrm>
          <a:prstGeom prst="rect">
            <a:avLst/>
          </a:prstGeom>
        </p:spPr>
        <p:txBody>
          <a:bodyPr lIns="0" tIns="0" rIns="0" bIns="0" rtlCol="0" anchor="t">
            <a:spAutoFit/>
          </a:bodyPr>
          <a:lstStyle/>
          <a:p>
            <a:pPr algn="l">
              <a:lnSpc>
                <a:spcPts val="5659"/>
              </a:lnSpc>
            </a:pPr>
            <a:r>
              <a:rPr lang="en-US" sz="4042">
                <a:solidFill>
                  <a:srgbClr val="000000"/>
                </a:solidFill>
                <a:latin typeface="Francois One"/>
              </a:rPr>
              <a:t>TEMEL BIR YAPAY SINIR AĞI MODELININ MATEMATIKSEL DENKLEMI</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4E4C98"/>
        </a:solidFill>
        <a:effectLst/>
      </p:bgPr>
    </p:bg>
    <p:spTree>
      <p:nvGrpSpPr>
        <p:cNvPr id="1" name=""/>
        <p:cNvGrpSpPr/>
        <p:nvPr/>
      </p:nvGrpSpPr>
      <p:grpSpPr>
        <a:xfrm>
          <a:off x="0" y="0"/>
          <a:ext cx="0" cy="0"/>
          <a:chOff x="0" y="0"/>
          <a:chExt cx="0" cy="0"/>
        </a:xfrm>
      </p:grpSpPr>
      <p:grpSp>
        <p:nvGrpSpPr>
          <p:cNvPr id="2" name="Group 2"/>
          <p:cNvGrpSpPr/>
          <p:nvPr/>
        </p:nvGrpSpPr>
        <p:grpSpPr>
          <a:xfrm>
            <a:off x="470880" y="419670"/>
            <a:ext cx="17346239" cy="9447659"/>
            <a:chOff x="0" y="0"/>
            <a:chExt cx="4568557" cy="2488272"/>
          </a:xfrm>
        </p:grpSpPr>
        <p:sp>
          <p:nvSpPr>
            <p:cNvPr id="3" name="Freeform 3"/>
            <p:cNvSpPr/>
            <p:nvPr/>
          </p:nvSpPr>
          <p:spPr>
            <a:xfrm>
              <a:off x="0" y="0"/>
              <a:ext cx="4568557" cy="2488272"/>
            </a:xfrm>
            <a:custGeom>
              <a:avLst/>
              <a:gdLst/>
              <a:ahLst/>
              <a:cxnLst/>
              <a:rect l="l" t="t" r="r" b="b"/>
              <a:pathLst>
                <a:path w="4568557" h="2488272">
                  <a:moveTo>
                    <a:pt x="0" y="0"/>
                  </a:moveTo>
                  <a:lnTo>
                    <a:pt x="4568557" y="0"/>
                  </a:lnTo>
                  <a:lnTo>
                    <a:pt x="4568557" y="2488272"/>
                  </a:lnTo>
                  <a:lnTo>
                    <a:pt x="0" y="2488272"/>
                  </a:lnTo>
                  <a:close/>
                </a:path>
              </a:pathLst>
            </a:custGeom>
            <a:solidFill>
              <a:srgbClr val="FFFFFF"/>
            </a:solidFill>
          </p:spPr>
        </p:sp>
        <p:sp>
          <p:nvSpPr>
            <p:cNvPr id="4" name="TextBox 4"/>
            <p:cNvSpPr txBox="1"/>
            <p:nvPr/>
          </p:nvSpPr>
          <p:spPr>
            <a:xfrm>
              <a:off x="0" y="-38100"/>
              <a:ext cx="4568557" cy="2526372"/>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028700" y="864545"/>
            <a:ext cx="16230600" cy="8553801"/>
            <a:chOff x="0" y="0"/>
            <a:chExt cx="4274726" cy="2252853"/>
          </a:xfrm>
        </p:grpSpPr>
        <p:sp>
          <p:nvSpPr>
            <p:cNvPr id="6" name="Freeform 6"/>
            <p:cNvSpPr/>
            <p:nvPr/>
          </p:nvSpPr>
          <p:spPr>
            <a:xfrm>
              <a:off x="0" y="0"/>
              <a:ext cx="4274726" cy="2252853"/>
            </a:xfrm>
            <a:custGeom>
              <a:avLst/>
              <a:gdLst/>
              <a:ahLst/>
              <a:cxnLst/>
              <a:rect l="l" t="t" r="r" b="b"/>
              <a:pathLst>
                <a:path w="4274726" h="2252853">
                  <a:moveTo>
                    <a:pt x="0" y="0"/>
                  </a:moveTo>
                  <a:lnTo>
                    <a:pt x="4274726" y="0"/>
                  </a:lnTo>
                  <a:lnTo>
                    <a:pt x="4274726" y="2252853"/>
                  </a:lnTo>
                  <a:lnTo>
                    <a:pt x="0" y="2252853"/>
                  </a:lnTo>
                  <a:close/>
                </a:path>
              </a:pathLst>
            </a:custGeom>
            <a:solidFill>
              <a:srgbClr val="C1BFF4"/>
            </a:solidFill>
          </p:spPr>
        </p:sp>
        <p:sp>
          <p:nvSpPr>
            <p:cNvPr id="7" name="TextBox 7"/>
            <p:cNvSpPr txBox="1"/>
            <p:nvPr/>
          </p:nvSpPr>
          <p:spPr>
            <a:xfrm>
              <a:off x="0" y="-38100"/>
              <a:ext cx="4274726" cy="2290953"/>
            </a:xfrm>
            <a:prstGeom prst="rect">
              <a:avLst/>
            </a:prstGeom>
          </p:spPr>
          <p:txBody>
            <a:bodyPr lIns="50800" tIns="50800" rIns="50800" bIns="50800" rtlCol="0" anchor="ctr"/>
            <a:lstStyle/>
            <a:p>
              <a:pPr algn="ctr">
                <a:lnSpc>
                  <a:spcPts val="2659"/>
                </a:lnSpc>
              </a:pPr>
              <a:endParaRPr/>
            </a:p>
          </p:txBody>
        </p:sp>
      </p:grpSp>
      <p:sp>
        <p:nvSpPr>
          <p:cNvPr id="8" name="TextBox 8"/>
          <p:cNvSpPr txBox="1"/>
          <p:nvPr/>
        </p:nvSpPr>
        <p:spPr>
          <a:xfrm>
            <a:off x="1466929" y="1304027"/>
            <a:ext cx="7343186" cy="1517365"/>
          </a:xfrm>
          <a:prstGeom prst="rect">
            <a:avLst/>
          </a:prstGeom>
        </p:spPr>
        <p:txBody>
          <a:bodyPr lIns="0" tIns="0" rIns="0" bIns="0" rtlCol="0" anchor="t">
            <a:spAutoFit/>
          </a:bodyPr>
          <a:lstStyle/>
          <a:p>
            <a:pPr algn="l">
              <a:lnSpc>
                <a:spcPts val="6140"/>
              </a:lnSpc>
            </a:pPr>
            <a:r>
              <a:rPr lang="en-US" sz="4386">
                <a:solidFill>
                  <a:srgbClr val="000000"/>
                </a:solidFill>
                <a:latin typeface="Francois One"/>
              </a:rPr>
              <a:t>TEK VE ÇOK KATMANLI YAPAY SINIR AĞI MODELLERI </a:t>
            </a:r>
          </a:p>
        </p:txBody>
      </p:sp>
      <p:sp>
        <p:nvSpPr>
          <p:cNvPr id="9" name="TextBox 9"/>
          <p:cNvSpPr txBox="1"/>
          <p:nvPr/>
        </p:nvSpPr>
        <p:spPr>
          <a:xfrm>
            <a:off x="2023940" y="3085683"/>
            <a:ext cx="14551383" cy="6332663"/>
          </a:xfrm>
          <a:prstGeom prst="rect">
            <a:avLst/>
          </a:prstGeom>
        </p:spPr>
        <p:txBody>
          <a:bodyPr lIns="0" tIns="0" rIns="0" bIns="0" rtlCol="0" anchor="t">
            <a:spAutoFit/>
          </a:bodyPr>
          <a:lstStyle/>
          <a:p>
            <a:pPr algn="l">
              <a:lnSpc>
                <a:spcPts val="3574"/>
              </a:lnSpc>
            </a:pPr>
            <a:r>
              <a:rPr lang="en-US" sz="3574" dirty="0">
                <a:solidFill>
                  <a:srgbClr val="000000"/>
                </a:solidFill>
                <a:latin typeface="KG Primary Penmanship"/>
              </a:rPr>
              <a:t>YSA </a:t>
            </a:r>
            <a:r>
              <a:rPr lang="en-US" sz="3574" dirty="0" err="1">
                <a:solidFill>
                  <a:srgbClr val="000000"/>
                </a:solidFill>
                <a:latin typeface="KG Primary Penmanship"/>
              </a:rPr>
              <a:t>tek</a:t>
            </a:r>
            <a:r>
              <a:rPr lang="en-US" sz="3574" dirty="0">
                <a:solidFill>
                  <a:srgbClr val="000000"/>
                </a:solidFill>
                <a:latin typeface="KG Primary Penmanship"/>
              </a:rPr>
              <a:t> </a:t>
            </a:r>
            <a:r>
              <a:rPr lang="en-US" sz="3574" dirty="0" err="1">
                <a:solidFill>
                  <a:srgbClr val="000000"/>
                </a:solidFill>
                <a:latin typeface="KG Primary Penmanship"/>
              </a:rPr>
              <a:t>ve</a:t>
            </a:r>
            <a:r>
              <a:rPr lang="en-US" sz="3574" dirty="0">
                <a:solidFill>
                  <a:srgbClr val="000000"/>
                </a:solidFill>
                <a:latin typeface="KG Primary Penmanship"/>
              </a:rPr>
              <a:t> </a:t>
            </a:r>
            <a:r>
              <a:rPr lang="en-US" sz="3574" dirty="0" err="1">
                <a:solidFill>
                  <a:srgbClr val="000000"/>
                </a:solidFill>
                <a:latin typeface="KG Primary Penmanship"/>
              </a:rPr>
              <a:t>çok</a:t>
            </a:r>
            <a:r>
              <a:rPr lang="en-US" sz="3574" dirty="0">
                <a:solidFill>
                  <a:srgbClr val="000000"/>
                </a:solidFill>
                <a:latin typeface="KG Primary Penmanship"/>
              </a:rPr>
              <a:t> </a:t>
            </a:r>
            <a:r>
              <a:rPr lang="en-US" sz="3574" dirty="0" err="1">
                <a:solidFill>
                  <a:srgbClr val="000000"/>
                </a:solidFill>
                <a:latin typeface="KG Primary Penmanship"/>
              </a:rPr>
              <a:t>katmanlı</a:t>
            </a:r>
            <a:r>
              <a:rPr lang="en-US" sz="3574" dirty="0">
                <a:solidFill>
                  <a:srgbClr val="000000"/>
                </a:solidFill>
                <a:latin typeface="KG Primary Penmanship"/>
              </a:rPr>
              <a:t> </a:t>
            </a:r>
            <a:r>
              <a:rPr lang="en-US" sz="3574" dirty="0" err="1">
                <a:solidFill>
                  <a:srgbClr val="000000"/>
                </a:solidFill>
                <a:latin typeface="KG Primary Penmanship"/>
              </a:rPr>
              <a:t>olmak</a:t>
            </a:r>
            <a:r>
              <a:rPr lang="en-US" sz="3574" dirty="0">
                <a:solidFill>
                  <a:srgbClr val="000000"/>
                </a:solidFill>
                <a:latin typeface="KG Primary Penmanship"/>
              </a:rPr>
              <a:t> </a:t>
            </a:r>
            <a:r>
              <a:rPr lang="en-US" sz="3574" dirty="0" err="1">
                <a:solidFill>
                  <a:srgbClr val="000000"/>
                </a:solidFill>
                <a:latin typeface="KG Primary Penmanship"/>
              </a:rPr>
              <a:t>üzere</a:t>
            </a:r>
            <a:r>
              <a:rPr lang="en-US" sz="3574" dirty="0">
                <a:solidFill>
                  <a:srgbClr val="000000"/>
                </a:solidFill>
                <a:latin typeface="KG Primary Penmanship"/>
              </a:rPr>
              <a:t> </a:t>
            </a:r>
            <a:r>
              <a:rPr lang="en-US" sz="3574" dirty="0" err="1">
                <a:solidFill>
                  <a:srgbClr val="000000"/>
                </a:solidFill>
                <a:latin typeface="KG Primary Penmanship"/>
              </a:rPr>
              <a:t>iki</a:t>
            </a:r>
            <a:r>
              <a:rPr lang="en-US" sz="3574" dirty="0">
                <a:solidFill>
                  <a:srgbClr val="000000"/>
                </a:solidFill>
                <a:latin typeface="KG Primary Penmanship"/>
              </a:rPr>
              <a:t> </a:t>
            </a:r>
            <a:r>
              <a:rPr lang="en-US" sz="3574" dirty="0" err="1">
                <a:solidFill>
                  <a:srgbClr val="000000"/>
                </a:solidFill>
                <a:latin typeface="KG Primary Penmanship"/>
              </a:rPr>
              <a:t>farklı</a:t>
            </a:r>
            <a:r>
              <a:rPr lang="en-US" sz="3574" dirty="0">
                <a:solidFill>
                  <a:srgbClr val="000000"/>
                </a:solidFill>
                <a:latin typeface="KG Primary Penmanship"/>
              </a:rPr>
              <a:t> model </a:t>
            </a:r>
            <a:r>
              <a:rPr lang="en-US" sz="3574" dirty="0" err="1">
                <a:solidFill>
                  <a:srgbClr val="000000"/>
                </a:solidFill>
                <a:latin typeface="KG Primary Penmanship"/>
              </a:rPr>
              <a:t>olarak</a:t>
            </a:r>
            <a:r>
              <a:rPr lang="en-US" sz="3574" dirty="0">
                <a:solidFill>
                  <a:srgbClr val="000000"/>
                </a:solidFill>
                <a:latin typeface="KG Primary Penmanship"/>
              </a:rPr>
              <a:t> </a:t>
            </a:r>
            <a:r>
              <a:rPr lang="en-US" sz="3574" dirty="0" err="1">
                <a:solidFill>
                  <a:srgbClr val="000000"/>
                </a:solidFill>
                <a:latin typeface="KG Primary Penmanship"/>
              </a:rPr>
              <a:t>tasarlanabilir</a:t>
            </a:r>
            <a:r>
              <a:rPr lang="en-US" sz="3574" dirty="0">
                <a:solidFill>
                  <a:srgbClr val="000000"/>
                </a:solidFill>
                <a:latin typeface="KG Primary Penmanship"/>
              </a:rPr>
              <a:t>. İlk </a:t>
            </a:r>
            <a:r>
              <a:rPr lang="en-US" sz="3574" dirty="0" err="1">
                <a:solidFill>
                  <a:srgbClr val="000000"/>
                </a:solidFill>
                <a:latin typeface="KG Primary Penmanship"/>
              </a:rPr>
              <a:t>olarak</a:t>
            </a:r>
            <a:r>
              <a:rPr lang="en-US" sz="3574" dirty="0">
                <a:solidFill>
                  <a:srgbClr val="000000"/>
                </a:solidFill>
                <a:latin typeface="KG Primary Penmanship"/>
              </a:rPr>
              <a:t> </a:t>
            </a:r>
            <a:r>
              <a:rPr lang="en-US" sz="3574" dirty="0" err="1">
                <a:solidFill>
                  <a:srgbClr val="000000"/>
                </a:solidFill>
                <a:latin typeface="KG Primary Penmanship"/>
              </a:rPr>
              <a:t>yapay</a:t>
            </a:r>
            <a:r>
              <a:rPr lang="en-US" sz="3574" dirty="0">
                <a:solidFill>
                  <a:srgbClr val="000000"/>
                </a:solidFill>
                <a:latin typeface="KG Primary Penmanship"/>
              </a:rPr>
              <a:t> </a:t>
            </a:r>
            <a:r>
              <a:rPr lang="en-US" sz="3574" dirty="0" err="1">
                <a:solidFill>
                  <a:srgbClr val="000000"/>
                </a:solidFill>
                <a:latin typeface="KG Primary Penmanship"/>
              </a:rPr>
              <a:t>sinir</a:t>
            </a:r>
            <a:r>
              <a:rPr lang="en-US" sz="3574" dirty="0">
                <a:solidFill>
                  <a:srgbClr val="000000"/>
                </a:solidFill>
                <a:latin typeface="KG Primary Penmanship"/>
              </a:rPr>
              <a:t> </a:t>
            </a:r>
            <a:r>
              <a:rPr lang="en-US" sz="3574" dirty="0" err="1">
                <a:solidFill>
                  <a:srgbClr val="000000"/>
                </a:solidFill>
                <a:latin typeface="KG Primary Penmanship"/>
              </a:rPr>
              <a:t>ağı</a:t>
            </a:r>
            <a:r>
              <a:rPr lang="en-US" sz="3574" dirty="0">
                <a:solidFill>
                  <a:srgbClr val="000000"/>
                </a:solidFill>
                <a:latin typeface="KG Primary Penmanship"/>
              </a:rPr>
              <a:t> </a:t>
            </a:r>
            <a:r>
              <a:rPr lang="en-US" sz="3574" dirty="0" err="1">
                <a:solidFill>
                  <a:srgbClr val="000000"/>
                </a:solidFill>
                <a:latin typeface="KG Primary Penmanship"/>
              </a:rPr>
              <a:t>modelleri</a:t>
            </a:r>
            <a:r>
              <a:rPr lang="en-US" sz="3574" dirty="0">
                <a:solidFill>
                  <a:srgbClr val="000000"/>
                </a:solidFill>
                <a:latin typeface="KG Primary Penmanship"/>
              </a:rPr>
              <a:t> </a:t>
            </a:r>
            <a:r>
              <a:rPr lang="en-US" sz="3574" dirty="0" err="1">
                <a:solidFill>
                  <a:srgbClr val="000000"/>
                </a:solidFill>
                <a:latin typeface="KG Primary Penmanship"/>
              </a:rPr>
              <a:t>tek</a:t>
            </a:r>
            <a:r>
              <a:rPr lang="en-US" sz="3574" dirty="0">
                <a:solidFill>
                  <a:srgbClr val="000000"/>
                </a:solidFill>
                <a:latin typeface="KG Primary Penmanship"/>
              </a:rPr>
              <a:t> </a:t>
            </a:r>
            <a:r>
              <a:rPr lang="en-US" sz="3574" dirty="0" err="1">
                <a:solidFill>
                  <a:srgbClr val="000000"/>
                </a:solidFill>
                <a:latin typeface="KG Primary Penmanship"/>
              </a:rPr>
              <a:t>katmanlı</a:t>
            </a:r>
            <a:r>
              <a:rPr lang="en-US" sz="3574" dirty="0">
                <a:solidFill>
                  <a:srgbClr val="000000"/>
                </a:solidFill>
                <a:latin typeface="KG Primary Penmanship"/>
              </a:rPr>
              <a:t> </a:t>
            </a:r>
            <a:r>
              <a:rPr lang="en-US" sz="3574" dirty="0" err="1">
                <a:solidFill>
                  <a:srgbClr val="000000"/>
                </a:solidFill>
                <a:latin typeface="KG Primary Penmanship"/>
              </a:rPr>
              <a:t>yapıya</a:t>
            </a:r>
            <a:r>
              <a:rPr lang="en-US" sz="3574" dirty="0">
                <a:solidFill>
                  <a:srgbClr val="000000"/>
                </a:solidFill>
                <a:latin typeface="KG Primary Penmanship"/>
              </a:rPr>
              <a:t> </a:t>
            </a:r>
            <a:r>
              <a:rPr lang="en-US" sz="3574" dirty="0" err="1">
                <a:solidFill>
                  <a:srgbClr val="000000"/>
                </a:solidFill>
                <a:latin typeface="KG Primary Penmanship"/>
              </a:rPr>
              <a:t>sahip</a:t>
            </a:r>
            <a:r>
              <a:rPr lang="en-US" sz="3574" dirty="0">
                <a:solidFill>
                  <a:srgbClr val="000000"/>
                </a:solidFill>
                <a:latin typeface="KG Primary Penmanship"/>
              </a:rPr>
              <a:t> </a:t>
            </a:r>
            <a:r>
              <a:rPr lang="en-US" sz="3574" dirty="0" err="1">
                <a:solidFill>
                  <a:srgbClr val="000000"/>
                </a:solidFill>
                <a:latin typeface="KG Primary Penmanship"/>
              </a:rPr>
              <a:t>olarak</a:t>
            </a:r>
            <a:r>
              <a:rPr lang="en-US" sz="3574" dirty="0">
                <a:solidFill>
                  <a:srgbClr val="000000"/>
                </a:solidFill>
                <a:latin typeface="KG Primary Penmanship"/>
              </a:rPr>
              <a:t> </a:t>
            </a:r>
            <a:r>
              <a:rPr lang="en-US" sz="3574" dirty="0" err="1">
                <a:solidFill>
                  <a:srgbClr val="000000"/>
                </a:solidFill>
                <a:latin typeface="KG Primary Penmanship"/>
              </a:rPr>
              <a:t>tasarlanmıştır</a:t>
            </a:r>
            <a:r>
              <a:rPr lang="en-US" sz="3574" dirty="0">
                <a:solidFill>
                  <a:srgbClr val="000000"/>
                </a:solidFill>
                <a:latin typeface="KG Primary Penmanship"/>
              </a:rPr>
              <a:t>. 1960 </a:t>
            </a:r>
            <a:r>
              <a:rPr lang="en-US" sz="3574" dirty="0" err="1">
                <a:solidFill>
                  <a:srgbClr val="000000"/>
                </a:solidFill>
                <a:latin typeface="KG Primary Penmanship"/>
              </a:rPr>
              <a:t>yılında</a:t>
            </a:r>
            <a:r>
              <a:rPr lang="en-US" sz="3574" dirty="0">
                <a:solidFill>
                  <a:srgbClr val="000000"/>
                </a:solidFill>
                <a:latin typeface="KG Primary Penmanship"/>
              </a:rPr>
              <a:t> </a:t>
            </a:r>
            <a:r>
              <a:rPr lang="en-US" sz="3574" dirty="0" err="1">
                <a:solidFill>
                  <a:srgbClr val="000000"/>
                </a:solidFill>
                <a:latin typeface="KG Primary Penmanship"/>
              </a:rPr>
              <a:t>Widrow</a:t>
            </a:r>
            <a:r>
              <a:rPr lang="en-US" sz="3574" dirty="0">
                <a:solidFill>
                  <a:srgbClr val="000000"/>
                </a:solidFill>
                <a:latin typeface="KG Primary Penmanship"/>
              </a:rPr>
              <a:t> </a:t>
            </a:r>
            <a:r>
              <a:rPr lang="en-US" sz="3574" dirty="0" err="1">
                <a:solidFill>
                  <a:srgbClr val="000000"/>
                </a:solidFill>
                <a:latin typeface="KG Primary Penmanship"/>
              </a:rPr>
              <a:t>ve</a:t>
            </a:r>
            <a:r>
              <a:rPr lang="en-US" sz="3574" dirty="0">
                <a:solidFill>
                  <a:srgbClr val="000000"/>
                </a:solidFill>
                <a:latin typeface="KG Primary Penmanship"/>
              </a:rPr>
              <a:t> Hoff </a:t>
            </a:r>
            <a:r>
              <a:rPr lang="en-US" sz="3574" dirty="0" err="1">
                <a:solidFill>
                  <a:srgbClr val="000000"/>
                </a:solidFill>
                <a:latin typeface="KG Primary Penmanship"/>
              </a:rPr>
              <a:t>çok</a:t>
            </a:r>
            <a:r>
              <a:rPr lang="en-US" sz="3574" dirty="0">
                <a:solidFill>
                  <a:srgbClr val="000000"/>
                </a:solidFill>
                <a:latin typeface="KG Primary Penmanship"/>
              </a:rPr>
              <a:t> </a:t>
            </a:r>
            <a:r>
              <a:rPr lang="en-US" sz="3574" dirty="0" err="1">
                <a:solidFill>
                  <a:srgbClr val="000000"/>
                </a:solidFill>
                <a:latin typeface="KG Primary Penmanship"/>
              </a:rPr>
              <a:t>gizli</a:t>
            </a:r>
            <a:r>
              <a:rPr lang="en-US" sz="3574" dirty="0">
                <a:solidFill>
                  <a:srgbClr val="000000"/>
                </a:solidFill>
                <a:latin typeface="KG Primary Penmanship"/>
              </a:rPr>
              <a:t> </a:t>
            </a:r>
            <a:r>
              <a:rPr lang="en-US" sz="3574" dirty="0" err="1">
                <a:solidFill>
                  <a:srgbClr val="000000"/>
                </a:solidFill>
                <a:latin typeface="KG Primary Penmanship"/>
              </a:rPr>
              <a:t>katmanlı</a:t>
            </a:r>
            <a:r>
              <a:rPr lang="en-US" sz="3574" dirty="0">
                <a:solidFill>
                  <a:srgbClr val="000000"/>
                </a:solidFill>
                <a:latin typeface="KG Primary Penmanship"/>
              </a:rPr>
              <a:t> </a:t>
            </a:r>
            <a:r>
              <a:rPr lang="en-US" sz="3574" dirty="0" err="1">
                <a:solidFill>
                  <a:srgbClr val="000000"/>
                </a:solidFill>
                <a:latin typeface="KG Primary Penmanship"/>
              </a:rPr>
              <a:t>yapıya</a:t>
            </a:r>
            <a:r>
              <a:rPr lang="en-US" sz="3574" dirty="0">
                <a:solidFill>
                  <a:srgbClr val="000000"/>
                </a:solidFill>
                <a:latin typeface="KG Primary Penmanship"/>
              </a:rPr>
              <a:t> </a:t>
            </a:r>
            <a:r>
              <a:rPr lang="en-US" sz="3574" dirty="0" err="1">
                <a:solidFill>
                  <a:srgbClr val="000000"/>
                </a:solidFill>
                <a:latin typeface="KG Primary Penmanship"/>
              </a:rPr>
              <a:t>geçen</a:t>
            </a:r>
            <a:r>
              <a:rPr lang="en-US" sz="3574" dirty="0">
                <a:solidFill>
                  <a:srgbClr val="000000"/>
                </a:solidFill>
                <a:latin typeface="KG Primary Penmanship"/>
              </a:rPr>
              <a:t> ilk </a:t>
            </a:r>
            <a:r>
              <a:rPr lang="en-US" sz="3574" dirty="0" err="1">
                <a:solidFill>
                  <a:srgbClr val="000000"/>
                </a:solidFill>
                <a:latin typeface="KG Primary Penmanship"/>
              </a:rPr>
              <a:t>çalışmayı</a:t>
            </a:r>
            <a:r>
              <a:rPr lang="en-US" sz="3574" dirty="0">
                <a:solidFill>
                  <a:srgbClr val="000000"/>
                </a:solidFill>
                <a:latin typeface="KG Primary Penmanship"/>
              </a:rPr>
              <a:t> </a:t>
            </a:r>
            <a:r>
              <a:rPr lang="en-US" sz="3574" dirty="0" err="1">
                <a:solidFill>
                  <a:srgbClr val="000000"/>
                </a:solidFill>
                <a:latin typeface="KG Primary Penmanship"/>
              </a:rPr>
              <a:t>yapmışlardır</a:t>
            </a:r>
            <a:r>
              <a:rPr lang="en-US" sz="3574" dirty="0">
                <a:solidFill>
                  <a:srgbClr val="000000"/>
                </a:solidFill>
                <a:latin typeface="KG Primary Penmanship"/>
              </a:rPr>
              <a:t>. </a:t>
            </a:r>
            <a:r>
              <a:rPr lang="en-US" sz="3574" dirty="0" err="1">
                <a:solidFill>
                  <a:srgbClr val="000000"/>
                </a:solidFill>
                <a:latin typeface="KG Primary Penmanship"/>
              </a:rPr>
              <a:t>Şekil</a:t>
            </a:r>
            <a:r>
              <a:rPr lang="en-US" sz="3574" dirty="0">
                <a:solidFill>
                  <a:srgbClr val="000000"/>
                </a:solidFill>
                <a:latin typeface="KG Primary Penmanship"/>
              </a:rPr>
              <a:t> 5.4’te </a:t>
            </a:r>
            <a:r>
              <a:rPr lang="en-US" sz="3574" dirty="0" err="1">
                <a:solidFill>
                  <a:srgbClr val="000000"/>
                </a:solidFill>
                <a:latin typeface="KG Primary Penmanship"/>
              </a:rPr>
              <a:t>tek</a:t>
            </a:r>
            <a:r>
              <a:rPr lang="en-US" sz="3574" dirty="0">
                <a:solidFill>
                  <a:srgbClr val="000000"/>
                </a:solidFill>
                <a:latin typeface="KG Primary Penmanship"/>
              </a:rPr>
              <a:t> </a:t>
            </a:r>
            <a:r>
              <a:rPr lang="en-US" sz="3574" dirty="0" err="1">
                <a:solidFill>
                  <a:srgbClr val="000000"/>
                </a:solidFill>
                <a:latin typeface="KG Primary Penmanship"/>
              </a:rPr>
              <a:t>ve</a:t>
            </a:r>
            <a:r>
              <a:rPr lang="en-US" sz="3574" dirty="0">
                <a:solidFill>
                  <a:srgbClr val="000000"/>
                </a:solidFill>
                <a:latin typeface="KG Primary Penmanship"/>
              </a:rPr>
              <a:t> </a:t>
            </a:r>
            <a:r>
              <a:rPr lang="en-US" sz="3574" dirty="0" err="1">
                <a:solidFill>
                  <a:srgbClr val="000000"/>
                </a:solidFill>
                <a:latin typeface="KG Primary Penmanship"/>
              </a:rPr>
              <a:t>çok</a:t>
            </a:r>
            <a:r>
              <a:rPr lang="en-US" sz="3574" dirty="0">
                <a:solidFill>
                  <a:srgbClr val="000000"/>
                </a:solidFill>
                <a:latin typeface="KG Primary Penmanship"/>
              </a:rPr>
              <a:t> </a:t>
            </a:r>
            <a:r>
              <a:rPr lang="en-US" sz="3574" dirty="0" err="1">
                <a:solidFill>
                  <a:srgbClr val="000000"/>
                </a:solidFill>
                <a:latin typeface="KG Primary Penmanship"/>
              </a:rPr>
              <a:t>katmanlı</a:t>
            </a:r>
            <a:r>
              <a:rPr lang="en-US" sz="3574" dirty="0">
                <a:solidFill>
                  <a:srgbClr val="000000"/>
                </a:solidFill>
                <a:latin typeface="KG Primary Penmanship"/>
              </a:rPr>
              <a:t> </a:t>
            </a:r>
            <a:r>
              <a:rPr lang="en-US" sz="3574" dirty="0" err="1">
                <a:solidFill>
                  <a:srgbClr val="000000"/>
                </a:solidFill>
                <a:latin typeface="KG Primary Penmanship"/>
              </a:rPr>
              <a:t>yapay</a:t>
            </a:r>
            <a:r>
              <a:rPr lang="en-US" sz="3574" dirty="0">
                <a:solidFill>
                  <a:srgbClr val="000000"/>
                </a:solidFill>
                <a:latin typeface="KG Primary Penmanship"/>
              </a:rPr>
              <a:t> </a:t>
            </a:r>
            <a:r>
              <a:rPr lang="en-US" sz="3574" dirty="0" err="1">
                <a:solidFill>
                  <a:srgbClr val="000000"/>
                </a:solidFill>
                <a:latin typeface="KG Primary Penmanship"/>
              </a:rPr>
              <a:t>sinir</a:t>
            </a:r>
            <a:r>
              <a:rPr lang="en-US" sz="3574" dirty="0">
                <a:solidFill>
                  <a:srgbClr val="000000"/>
                </a:solidFill>
                <a:latin typeface="KG Primary Penmanship"/>
              </a:rPr>
              <a:t> </a:t>
            </a:r>
            <a:r>
              <a:rPr lang="en-US" sz="3574" dirty="0" err="1">
                <a:solidFill>
                  <a:srgbClr val="000000"/>
                </a:solidFill>
                <a:latin typeface="KG Primary Penmanship"/>
              </a:rPr>
              <a:t>ağları</a:t>
            </a:r>
            <a:r>
              <a:rPr lang="en-US" sz="3574" dirty="0">
                <a:solidFill>
                  <a:srgbClr val="000000"/>
                </a:solidFill>
                <a:latin typeface="KG Primary Penmanship"/>
              </a:rPr>
              <a:t> </a:t>
            </a:r>
            <a:r>
              <a:rPr lang="en-US" sz="3574" dirty="0" err="1">
                <a:solidFill>
                  <a:srgbClr val="000000"/>
                </a:solidFill>
                <a:latin typeface="KG Primary Penmanship"/>
              </a:rPr>
              <a:t>modellerinin</a:t>
            </a:r>
            <a:r>
              <a:rPr lang="en-US" sz="3574" dirty="0">
                <a:solidFill>
                  <a:srgbClr val="000000"/>
                </a:solidFill>
                <a:latin typeface="KG Primary Penmanship"/>
              </a:rPr>
              <a:t> </a:t>
            </a:r>
            <a:r>
              <a:rPr lang="en-US" sz="3574" dirty="0" err="1">
                <a:solidFill>
                  <a:srgbClr val="000000"/>
                </a:solidFill>
                <a:latin typeface="KG Primary Penmanship"/>
              </a:rPr>
              <a:t>görseli</a:t>
            </a:r>
            <a:r>
              <a:rPr lang="en-US" sz="3574" dirty="0">
                <a:solidFill>
                  <a:srgbClr val="000000"/>
                </a:solidFill>
                <a:latin typeface="KG Primary Penmanship"/>
              </a:rPr>
              <a:t> </a:t>
            </a:r>
            <a:r>
              <a:rPr lang="en-US" sz="3574" dirty="0" err="1">
                <a:solidFill>
                  <a:srgbClr val="000000"/>
                </a:solidFill>
                <a:latin typeface="KG Primary Penmanship"/>
              </a:rPr>
              <a:t>verilmiştir</a:t>
            </a:r>
            <a:r>
              <a:rPr lang="en-US" sz="3574" dirty="0">
                <a:solidFill>
                  <a:srgbClr val="000000"/>
                </a:solidFill>
                <a:latin typeface="KG Primary Penmanship"/>
              </a:rPr>
              <a:t>. Tek </a:t>
            </a:r>
            <a:r>
              <a:rPr lang="en-US" sz="3574" dirty="0" err="1">
                <a:solidFill>
                  <a:srgbClr val="000000"/>
                </a:solidFill>
                <a:latin typeface="KG Primary Penmanship"/>
              </a:rPr>
              <a:t>gizli</a:t>
            </a:r>
            <a:r>
              <a:rPr lang="en-US" sz="3574" dirty="0">
                <a:solidFill>
                  <a:srgbClr val="000000"/>
                </a:solidFill>
                <a:latin typeface="KG Primary Penmanship"/>
              </a:rPr>
              <a:t> </a:t>
            </a:r>
            <a:r>
              <a:rPr lang="en-US" sz="3574" dirty="0" err="1">
                <a:solidFill>
                  <a:srgbClr val="000000"/>
                </a:solidFill>
                <a:latin typeface="KG Primary Penmanship"/>
              </a:rPr>
              <a:t>katmanlı</a:t>
            </a:r>
            <a:r>
              <a:rPr lang="en-US" sz="3574" dirty="0">
                <a:solidFill>
                  <a:srgbClr val="000000"/>
                </a:solidFill>
                <a:latin typeface="KG Primary Penmanship"/>
              </a:rPr>
              <a:t> YSA </a:t>
            </a:r>
            <a:r>
              <a:rPr lang="en-US" sz="3574" dirty="0" err="1">
                <a:solidFill>
                  <a:srgbClr val="000000"/>
                </a:solidFill>
                <a:latin typeface="KG Primary Penmanship"/>
              </a:rPr>
              <a:t>modelinde</a:t>
            </a:r>
            <a:r>
              <a:rPr lang="en-US" sz="3574" dirty="0">
                <a:solidFill>
                  <a:srgbClr val="000000"/>
                </a:solidFill>
                <a:latin typeface="KG Primary Penmanship"/>
              </a:rPr>
              <a:t> </a:t>
            </a:r>
            <a:r>
              <a:rPr lang="en-US" sz="3574" dirty="0" err="1">
                <a:solidFill>
                  <a:srgbClr val="000000"/>
                </a:solidFill>
                <a:latin typeface="KG Primary Penmanship"/>
              </a:rPr>
              <a:t>giriş</a:t>
            </a:r>
            <a:r>
              <a:rPr lang="en-US" sz="3574" dirty="0">
                <a:solidFill>
                  <a:srgbClr val="000000"/>
                </a:solidFill>
                <a:latin typeface="KG Primary Penmanship"/>
              </a:rPr>
              <a:t> </a:t>
            </a:r>
            <a:r>
              <a:rPr lang="en-US" sz="3574" dirty="0" err="1">
                <a:solidFill>
                  <a:srgbClr val="000000"/>
                </a:solidFill>
                <a:latin typeface="KG Primary Penmanship"/>
              </a:rPr>
              <a:t>katmanlarından</a:t>
            </a:r>
            <a:r>
              <a:rPr lang="en-US" sz="3574" dirty="0">
                <a:solidFill>
                  <a:srgbClr val="000000"/>
                </a:solidFill>
                <a:latin typeface="KG Primary Penmanship"/>
              </a:rPr>
              <a:t> </a:t>
            </a:r>
            <a:r>
              <a:rPr lang="en-US" sz="3574" dirty="0" err="1">
                <a:solidFill>
                  <a:srgbClr val="000000"/>
                </a:solidFill>
                <a:latin typeface="KG Primary Penmanship"/>
              </a:rPr>
              <a:t>sonra</a:t>
            </a:r>
            <a:r>
              <a:rPr lang="en-US" sz="3574" dirty="0">
                <a:solidFill>
                  <a:srgbClr val="000000"/>
                </a:solidFill>
                <a:latin typeface="KG Primary Penmanship"/>
              </a:rPr>
              <a:t> </a:t>
            </a:r>
            <a:r>
              <a:rPr lang="en-US" sz="3574" dirty="0" err="1">
                <a:solidFill>
                  <a:srgbClr val="000000"/>
                </a:solidFill>
                <a:latin typeface="KG Primary Penmanship"/>
              </a:rPr>
              <a:t>oluşturulan</a:t>
            </a:r>
            <a:r>
              <a:rPr lang="en-US" sz="3574" dirty="0">
                <a:solidFill>
                  <a:srgbClr val="000000"/>
                </a:solidFill>
                <a:latin typeface="KG Primary Penmanship"/>
              </a:rPr>
              <a:t> </a:t>
            </a:r>
            <a:r>
              <a:rPr lang="en-US" sz="3574" dirty="0" err="1">
                <a:solidFill>
                  <a:srgbClr val="000000"/>
                </a:solidFill>
                <a:latin typeface="KG Primary Penmanship"/>
              </a:rPr>
              <a:t>gizli</a:t>
            </a:r>
            <a:r>
              <a:rPr lang="en-US" sz="3574" dirty="0">
                <a:solidFill>
                  <a:srgbClr val="000000"/>
                </a:solidFill>
                <a:latin typeface="KG Primary Penmanship"/>
              </a:rPr>
              <a:t> </a:t>
            </a:r>
            <a:r>
              <a:rPr lang="en-US" sz="3574" dirty="0" err="1">
                <a:solidFill>
                  <a:srgbClr val="000000"/>
                </a:solidFill>
                <a:latin typeface="KG Primary Penmanship"/>
              </a:rPr>
              <a:t>katmandaki</a:t>
            </a:r>
            <a:r>
              <a:rPr lang="en-US" sz="3574" dirty="0">
                <a:solidFill>
                  <a:srgbClr val="000000"/>
                </a:solidFill>
                <a:latin typeface="KG Primary Penmanship"/>
              </a:rPr>
              <a:t> </a:t>
            </a:r>
            <a:r>
              <a:rPr lang="en-US" sz="3574" dirty="0" err="1">
                <a:solidFill>
                  <a:srgbClr val="000000"/>
                </a:solidFill>
                <a:latin typeface="KG Primary Penmanship"/>
              </a:rPr>
              <a:t>nöron</a:t>
            </a:r>
            <a:r>
              <a:rPr lang="en-US" sz="3574" dirty="0">
                <a:solidFill>
                  <a:srgbClr val="000000"/>
                </a:solidFill>
                <a:latin typeface="KG Primary Penmanship"/>
              </a:rPr>
              <a:t> </a:t>
            </a:r>
            <a:r>
              <a:rPr lang="en-US" sz="3574" dirty="0" err="1">
                <a:solidFill>
                  <a:srgbClr val="000000"/>
                </a:solidFill>
                <a:latin typeface="KG Primary Penmanship"/>
              </a:rPr>
              <a:t>sayısına</a:t>
            </a:r>
            <a:r>
              <a:rPr lang="en-US" sz="3574" dirty="0">
                <a:solidFill>
                  <a:srgbClr val="000000"/>
                </a:solidFill>
                <a:latin typeface="KG Primary Penmanship"/>
              </a:rPr>
              <a:t> </a:t>
            </a:r>
            <a:r>
              <a:rPr lang="en-US" sz="3574" dirty="0" err="1">
                <a:solidFill>
                  <a:srgbClr val="000000"/>
                </a:solidFill>
                <a:latin typeface="KG Primary Penmanship"/>
              </a:rPr>
              <a:t>göre</a:t>
            </a:r>
            <a:r>
              <a:rPr lang="en-US" sz="3574" dirty="0">
                <a:solidFill>
                  <a:srgbClr val="000000"/>
                </a:solidFill>
                <a:latin typeface="KG Primary Penmanship"/>
              </a:rPr>
              <a:t> </a:t>
            </a:r>
            <a:r>
              <a:rPr lang="en-US" sz="3574" dirty="0" err="1">
                <a:solidFill>
                  <a:srgbClr val="000000"/>
                </a:solidFill>
                <a:latin typeface="KG Primary Penmanship"/>
              </a:rPr>
              <a:t>modeller</a:t>
            </a:r>
            <a:r>
              <a:rPr lang="en-US" sz="3574" dirty="0">
                <a:solidFill>
                  <a:srgbClr val="000000"/>
                </a:solidFill>
                <a:latin typeface="KG Primary Penmanship"/>
              </a:rPr>
              <a:t> </a:t>
            </a:r>
            <a:r>
              <a:rPr lang="en-US" sz="3574" dirty="0" err="1">
                <a:solidFill>
                  <a:srgbClr val="000000"/>
                </a:solidFill>
                <a:latin typeface="KG Primary Penmanship"/>
              </a:rPr>
              <a:t>eğitilerek</a:t>
            </a:r>
            <a:r>
              <a:rPr lang="en-US" sz="3574" dirty="0">
                <a:solidFill>
                  <a:srgbClr val="000000"/>
                </a:solidFill>
                <a:latin typeface="KG Primary Penmanship"/>
              </a:rPr>
              <a:t> </a:t>
            </a:r>
            <a:r>
              <a:rPr lang="en-US" sz="3574" dirty="0" err="1">
                <a:solidFill>
                  <a:srgbClr val="000000"/>
                </a:solidFill>
                <a:latin typeface="KG Primary Penmanship"/>
              </a:rPr>
              <a:t>çıkış</a:t>
            </a:r>
            <a:r>
              <a:rPr lang="en-US" sz="3574" dirty="0">
                <a:solidFill>
                  <a:srgbClr val="000000"/>
                </a:solidFill>
                <a:latin typeface="KG Primary Penmanship"/>
              </a:rPr>
              <a:t> </a:t>
            </a:r>
            <a:r>
              <a:rPr lang="en-US" sz="3574" dirty="0" err="1">
                <a:solidFill>
                  <a:srgbClr val="000000"/>
                </a:solidFill>
                <a:latin typeface="KG Primary Penmanship"/>
              </a:rPr>
              <a:t>katmanına</a:t>
            </a:r>
            <a:r>
              <a:rPr lang="en-US" sz="3574" dirty="0">
                <a:solidFill>
                  <a:srgbClr val="000000"/>
                </a:solidFill>
                <a:latin typeface="KG Primary Penmanship"/>
              </a:rPr>
              <a:t> </a:t>
            </a:r>
            <a:r>
              <a:rPr lang="en-US" sz="3574" dirty="0" err="1">
                <a:solidFill>
                  <a:srgbClr val="000000"/>
                </a:solidFill>
                <a:latin typeface="KG Primary Penmanship"/>
              </a:rPr>
              <a:t>gönderilir</a:t>
            </a:r>
            <a:r>
              <a:rPr lang="en-US" sz="3574" dirty="0">
                <a:solidFill>
                  <a:srgbClr val="000000"/>
                </a:solidFill>
                <a:latin typeface="KG Primary Penmanship"/>
              </a:rPr>
              <a:t>. Tek </a:t>
            </a:r>
            <a:r>
              <a:rPr lang="en-US" sz="3574" dirty="0" err="1">
                <a:solidFill>
                  <a:srgbClr val="000000"/>
                </a:solidFill>
                <a:latin typeface="KG Primary Penmanship"/>
              </a:rPr>
              <a:t>gizli</a:t>
            </a:r>
            <a:r>
              <a:rPr lang="en-US" sz="3574" dirty="0">
                <a:solidFill>
                  <a:srgbClr val="000000"/>
                </a:solidFill>
                <a:latin typeface="KG Primary Penmanship"/>
              </a:rPr>
              <a:t> </a:t>
            </a:r>
            <a:r>
              <a:rPr lang="en-US" sz="3574" dirty="0" err="1">
                <a:solidFill>
                  <a:srgbClr val="000000"/>
                </a:solidFill>
                <a:latin typeface="KG Primary Penmanship"/>
              </a:rPr>
              <a:t>katmanlı</a:t>
            </a:r>
            <a:r>
              <a:rPr lang="en-US" sz="3574" dirty="0">
                <a:solidFill>
                  <a:srgbClr val="000000"/>
                </a:solidFill>
                <a:latin typeface="KG Primary Penmanship"/>
              </a:rPr>
              <a:t> YSA </a:t>
            </a:r>
            <a:r>
              <a:rPr lang="en-US" sz="3574" dirty="0" err="1">
                <a:solidFill>
                  <a:srgbClr val="000000"/>
                </a:solidFill>
                <a:latin typeface="KG Primary Penmanship"/>
              </a:rPr>
              <a:t>modelinde</a:t>
            </a:r>
            <a:r>
              <a:rPr lang="en-US" sz="3574" dirty="0">
                <a:solidFill>
                  <a:srgbClr val="000000"/>
                </a:solidFill>
                <a:latin typeface="KG Primary Penmanship"/>
              </a:rPr>
              <a:t> 4+2=6 </a:t>
            </a:r>
            <a:r>
              <a:rPr lang="en-US" sz="3574" dirty="0" err="1">
                <a:solidFill>
                  <a:srgbClr val="000000"/>
                </a:solidFill>
                <a:latin typeface="KG Primary Penmanship"/>
              </a:rPr>
              <a:t>nöron</a:t>
            </a:r>
            <a:r>
              <a:rPr lang="en-US" sz="3574" dirty="0">
                <a:solidFill>
                  <a:srgbClr val="000000"/>
                </a:solidFill>
                <a:latin typeface="KG Primary Penmanship"/>
              </a:rPr>
              <a:t> (</a:t>
            </a:r>
            <a:r>
              <a:rPr lang="en-US" sz="3574" dirty="0" err="1">
                <a:solidFill>
                  <a:srgbClr val="000000"/>
                </a:solidFill>
                <a:latin typeface="KG Primary Penmanship"/>
              </a:rPr>
              <a:t>çıkış</a:t>
            </a:r>
            <a:r>
              <a:rPr lang="en-US" sz="3574" dirty="0">
                <a:solidFill>
                  <a:srgbClr val="000000"/>
                </a:solidFill>
                <a:latin typeface="KG Primary Penmanship"/>
              </a:rPr>
              <a:t> </a:t>
            </a:r>
            <a:r>
              <a:rPr lang="en-US" sz="3574" dirty="0" err="1">
                <a:solidFill>
                  <a:srgbClr val="000000"/>
                </a:solidFill>
                <a:latin typeface="KG Primary Penmanship"/>
              </a:rPr>
              <a:t>ve</a:t>
            </a:r>
            <a:r>
              <a:rPr lang="en-US" sz="3574" dirty="0">
                <a:solidFill>
                  <a:srgbClr val="000000"/>
                </a:solidFill>
                <a:latin typeface="KG Primary Penmanship"/>
              </a:rPr>
              <a:t> </a:t>
            </a:r>
            <a:r>
              <a:rPr lang="en-US" sz="3574" dirty="0" err="1">
                <a:solidFill>
                  <a:srgbClr val="000000"/>
                </a:solidFill>
                <a:latin typeface="KG Primary Penmanship"/>
              </a:rPr>
              <a:t>gizli</a:t>
            </a:r>
            <a:r>
              <a:rPr lang="en-US" sz="3574" dirty="0">
                <a:solidFill>
                  <a:srgbClr val="000000"/>
                </a:solidFill>
                <a:latin typeface="KG Primary Penmanship"/>
              </a:rPr>
              <a:t> </a:t>
            </a:r>
            <a:r>
              <a:rPr lang="en-US" sz="3574" dirty="0" err="1">
                <a:solidFill>
                  <a:srgbClr val="000000"/>
                </a:solidFill>
                <a:latin typeface="KG Primary Penmanship"/>
              </a:rPr>
              <a:t>katmandaki</a:t>
            </a:r>
            <a:r>
              <a:rPr lang="en-US" sz="3574" dirty="0">
                <a:solidFill>
                  <a:srgbClr val="000000"/>
                </a:solidFill>
                <a:latin typeface="KG Primary Penmanship"/>
              </a:rPr>
              <a:t> </a:t>
            </a:r>
            <a:r>
              <a:rPr lang="en-US" sz="3574" dirty="0" err="1">
                <a:solidFill>
                  <a:srgbClr val="000000"/>
                </a:solidFill>
                <a:latin typeface="KG Primary Penmanship"/>
              </a:rPr>
              <a:t>nöron</a:t>
            </a:r>
            <a:r>
              <a:rPr lang="en-US" sz="3574" dirty="0">
                <a:solidFill>
                  <a:srgbClr val="000000"/>
                </a:solidFill>
                <a:latin typeface="KG Primary Penmanship"/>
              </a:rPr>
              <a:t> </a:t>
            </a:r>
            <a:r>
              <a:rPr lang="en-US" sz="3574" dirty="0" err="1">
                <a:solidFill>
                  <a:srgbClr val="000000"/>
                </a:solidFill>
                <a:latin typeface="KG Primary Penmanship"/>
              </a:rPr>
              <a:t>sayısı</a:t>
            </a:r>
            <a:r>
              <a:rPr lang="en-US" sz="3574" dirty="0">
                <a:solidFill>
                  <a:srgbClr val="000000"/>
                </a:solidFill>
                <a:latin typeface="KG Primary Penmanship"/>
              </a:rPr>
              <a:t>) </a:t>
            </a:r>
            <a:r>
              <a:rPr lang="en-US" sz="3574" dirty="0" err="1">
                <a:solidFill>
                  <a:srgbClr val="000000"/>
                </a:solidFill>
                <a:latin typeface="KG Primary Penmanship"/>
              </a:rPr>
              <a:t>bulunmaktadır</a:t>
            </a:r>
            <a:r>
              <a:rPr lang="en-US" sz="3574" dirty="0">
                <a:solidFill>
                  <a:srgbClr val="000000"/>
                </a:solidFill>
                <a:latin typeface="KG Primary Penmanship"/>
              </a:rPr>
              <a:t>. </a:t>
            </a:r>
            <a:r>
              <a:rPr lang="en-US" sz="3574" dirty="0" err="1">
                <a:solidFill>
                  <a:srgbClr val="000000"/>
                </a:solidFill>
                <a:latin typeface="KG Primary Penmanship"/>
              </a:rPr>
              <a:t>Öğrenilecek</a:t>
            </a:r>
            <a:r>
              <a:rPr lang="en-US" sz="3574" dirty="0">
                <a:solidFill>
                  <a:srgbClr val="000000"/>
                </a:solidFill>
                <a:latin typeface="KG Primary Penmanship"/>
              </a:rPr>
              <a:t> </a:t>
            </a:r>
            <a:r>
              <a:rPr lang="en-US" sz="3574" dirty="0" err="1">
                <a:solidFill>
                  <a:srgbClr val="000000"/>
                </a:solidFill>
                <a:latin typeface="KG Primary Penmanship"/>
              </a:rPr>
              <a:t>olan</a:t>
            </a:r>
            <a:r>
              <a:rPr lang="en-US" sz="3574" dirty="0">
                <a:solidFill>
                  <a:srgbClr val="000000"/>
                </a:solidFill>
                <a:latin typeface="KG Primary Penmanship"/>
              </a:rPr>
              <a:t> </a:t>
            </a:r>
            <a:r>
              <a:rPr lang="en-US" sz="3574" dirty="0" err="1">
                <a:solidFill>
                  <a:srgbClr val="000000"/>
                </a:solidFill>
                <a:latin typeface="KG Primary Penmanship"/>
              </a:rPr>
              <a:t>parametre</a:t>
            </a:r>
            <a:r>
              <a:rPr lang="en-US" sz="3574" dirty="0">
                <a:solidFill>
                  <a:srgbClr val="000000"/>
                </a:solidFill>
                <a:latin typeface="KG Primary Penmanship"/>
              </a:rPr>
              <a:t> </a:t>
            </a:r>
            <a:r>
              <a:rPr lang="en-US" sz="3574" dirty="0" err="1">
                <a:solidFill>
                  <a:srgbClr val="000000"/>
                </a:solidFill>
                <a:latin typeface="KG Primary Penmanship"/>
              </a:rPr>
              <a:t>sayısı</a:t>
            </a:r>
            <a:r>
              <a:rPr lang="en-US" sz="3574" dirty="0">
                <a:solidFill>
                  <a:srgbClr val="000000"/>
                </a:solidFill>
                <a:latin typeface="KG Primary Penmanship"/>
              </a:rPr>
              <a:t>; </a:t>
            </a:r>
            <a:r>
              <a:rPr lang="en-US" sz="3574" dirty="0" err="1">
                <a:solidFill>
                  <a:srgbClr val="000000"/>
                </a:solidFill>
                <a:latin typeface="KG Primary Penmanship"/>
              </a:rPr>
              <a:t>Giriş</a:t>
            </a:r>
            <a:r>
              <a:rPr lang="en-US" sz="3574" dirty="0">
                <a:solidFill>
                  <a:srgbClr val="000000"/>
                </a:solidFill>
                <a:latin typeface="KG Primary Penmanship"/>
              </a:rPr>
              <a:t> </a:t>
            </a:r>
            <a:r>
              <a:rPr lang="en-US" sz="3574" dirty="0" err="1">
                <a:solidFill>
                  <a:srgbClr val="000000"/>
                </a:solidFill>
                <a:latin typeface="KG Primary Penmanship"/>
              </a:rPr>
              <a:t>katmandaki</a:t>
            </a:r>
            <a:r>
              <a:rPr lang="en-US" sz="3574" dirty="0">
                <a:solidFill>
                  <a:srgbClr val="000000"/>
                </a:solidFill>
                <a:latin typeface="KG Primary Penmanship"/>
              </a:rPr>
              <a:t> </a:t>
            </a:r>
            <a:r>
              <a:rPr lang="en-US" sz="3574" dirty="0" err="1">
                <a:solidFill>
                  <a:srgbClr val="000000"/>
                </a:solidFill>
                <a:latin typeface="KG Primary Penmanship"/>
              </a:rPr>
              <a:t>nöron</a:t>
            </a:r>
            <a:r>
              <a:rPr lang="en-US" sz="3574" dirty="0">
                <a:solidFill>
                  <a:srgbClr val="000000"/>
                </a:solidFill>
                <a:latin typeface="KG Primary Penmanship"/>
              </a:rPr>
              <a:t> </a:t>
            </a:r>
            <a:r>
              <a:rPr lang="en-US" sz="3574" dirty="0" err="1">
                <a:solidFill>
                  <a:srgbClr val="000000"/>
                </a:solidFill>
                <a:latin typeface="KG Primary Penmanship"/>
              </a:rPr>
              <a:t>sayısı</a:t>
            </a:r>
            <a:r>
              <a:rPr lang="en-US" sz="3574" dirty="0">
                <a:solidFill>
                  <a:srgbClr val="000000"/>
                </a:solidFill>
                <a:latin typeface="KG Primary Penmanship"/>
              </a:rPr>
              <a:t> (3) X </a:t>
            </a:r>
            <a:r>
              <a:rPr lang="en-US" sz="3574" dirty="0" err="1">
                <a:solidFill>
                  <a:srgbClr val="000000"/>
                </a:solidFill>
                <a:latin typeface="KG Primary Penmanship"/>
              </a:rPr>
              <a:t>gizli</a:t>
            </a:r>
            <a:r>
              <a:rPr lang="en-US" sz="3574" dirty="0">
                <a:solidFill>
                  <a:srgbClr val="000000"/>
                </a:solidFill>
                <a:latin typeface="KG Primary Penmanship"/>
              </a:rPr>
              <a:t> </a:t>
            </a:r>
            <a:r>
              <a:rPr lang="en-US" sz="3574" dirty="0" err="1">
                <a:solidFill>
                  <a:srgbClr val="000000"/>
                </a:solidFill>
                <a:latin typeface="KG Primary Penmanship"/>
              </a:rPr>
              <a:t>katmandaki</a:t>
            </a:r>
            <a:r>
              <a:rPr lang="en-US" sz="3574" dirty="0">
                <a:solidFill>
                  <a:srgbClr val="000000"/>
                </a:solidFill>
                <a:latin typeface="KG Primary Penmanship"/>
              </a:rPr>
              <a:t> </a:t>
            </a:r>
            <a:r>
              <a:rPr lang="en-US" sz="3574" dirty="0" err="1">
                <a:solidFill>
                  <a:srgbClr val="000000"/>
                </a:solidFill>
                <a:latin typeface="KG Primary Penmanship"/>
              </a:rPr>
              <a:t>nöron</a:t>
            </a:r>
            <a:r>
              <a:rPr lang="en-US" sz="3574" dirty="0">
                <a:solidFill>
                  <a:srgbClr val="000000"/>
                </a:solidFill>
                <a:latin typeface="KG Primary Penmanship"/>
              </a:rPr>
              <a:t> </a:t>
            </a:r>
            <a:r>
              <a:rPr lang="en-US" sz="3574" dirty="0" err="1">
                <a:solidFill>
                  <a:srgbClr val="000000"/>
                </a:solidFill>
                <a:latin typeface="KG Primary Penmanship"/>
              </a:rPr>
              <a:t>sayısı</a:t>
            </a:r>
            <a:r>
              <a:rPr lang="en-US" sz="3574" dirty="0">
                <a:solidFill>
                  <a:srgbClr val="000000"/>
                </a:solidFill>
                <a:latin typeface="KG Primary Penmanship"/>
              </a:rPr>
              <a:t> (4) + </a:t>
            </a:r>
            <a:r>
              <a:rPr lang="en-US" sz="3574" dirty="0" err="1">
                <a:solidFill>
                  <a:srgbClr val="000000"/>
                </a:solidFill>
                <a:latin typeface="KG Primary Penmanship"/>
              </a:rPr>
              <a:t>gizli</a:t>
            </a:r>
            <a:r>
              <a:rPr lang="en-US" sz="3574" dirty="0">
                <a:solidFill>
                  <a:srgbClr val="000000"/>
                </a:solidFill>
                <a:latin typeface="KG Primary Penmanship"/>
              </a:rPr>
              <a:t> </a:t>
            </a:r>
            <a:r>
              <a:rPr lang="en-US" sz="3574" dirty="0" err="1">
                <a:solidFill>
                  <a:srgbClr val="000000"/>
                </a:solidFill>
                <a:latin typeface="KG Primary Penmanship"/>
              </a:rPr>
              <a:t>katmandaki</a:t>
            </a:r>
            <a:r>
              <a:rPr lang="en-US" sz="3574" dirty="0">
                <a:solidFill>
                  <a:srgbClr val="000000"/>
                </a:solidFill>
                <a:latin typeface="KG Primary Penmanship"/>
              </a:rPr>
              <a:t> </a:t>
            </a:r>
            <a:r>
              <a:rPr lang="en-US" sz="3574" dirty="0" err="1">
                <a:solidFill>
                  <a:srgbClr val="000000"/>
                </a:solidFill>
                <a:latin typeface="KG Primary Penmanship"/>
              </a:rPr>
              <a:t>nöron</a:t>
            </a:r>
            <a:r>
              <a:rPr lang="en-US" sz="3574" dirty="0">
                <a:solidFill>
                  <a:srgbClr val="000000"/>
                </a:solidFill>
                <a:latin typeface="KG Primary Penmanship"/>
              </a:rPr>
              <a:t> </a:t>
            </a:r>
            <a:r>
              <a:rPr lang="en-US" sz="3574" dirty="0" err="1">
                <a:solidFill>
                  <a:srgbClr val="000000"/>
                </a:solidFill>
                <a:latin typeface="KG Primary Penmanship"/>
              </a:rPr>
              <a:t>sayısı</a:t>
            </a:r>
            <a:r>
              <a:rPr lang="en-US" sz="3574" dirty="0">
                <a:solidFill>
                  <a:srgbClr val="000000"/>
                </a:solidFill>
                <a:latin typeface="KG Primary Penmanship"/>
              </a:rPr>
              <a:t> (4) x </a:t>
            </a:r>
            <a:r>
              <a:rPr lang="en-US" sz="3574" dirty="0" err="1">
                <a:solidFill>
                  <a:srgbClr val="000000"/>
                </a:solidFill>
                <a:latin typeface="KG Primary Penmanship"/>
              </a:rPr>
              <a:t>çıkış</a:t>
            </a:r>
            <a:r>
              <a:rPr lang="en-US" sz="3574" dirty="0">
                <a:solidFill>
                  <a:srgbClr val="000000"/>
                </a:solidFill>
                <a:latin typeface="KG Primary Penmanship"/>
              </a:rPr>
              <a:t> </a:t>
            </a:r>
            <a:r>
              <a:rPr lang="en-US" sz="3574" dirty="0" err="1">
                <a:solidFill>
                  <a:srgbClr val="000000"/>
                </a:solidFill>
                <a:latin typeface="KG Primary Penmanship"/>
              </a:rPr>
              <a:t>katmanındaki</a:t>
            </a:r>
            <a:r>
              <a:rPr lang="en-US" sz="3574" dirty="0">
                <a:solidFill>
                  <a:srgbClr val="000000"/>
                </a:solidFill>
                <a:latin typeface="KG Primary Penmanship"/>
              </a:rPr>
              <a:t> </a:t>
            </a:r>
            <a:r>
              <a:rPr lang="en-US" sz="3574" dirty="0" err="1">
                <a:solidFill>
                  <a:srgbClr val="000000"/>
                </a:solidFill>
                <a:latin typeface="KG Primary Penmanship"/>
              </a:rPr>
              <a:t>nöron</a:t>
            </a:r>
            <a:r>
              <a:rPr lang="en-US" sz="3574" dirty="0">
                <a:solidFill>
                  <a:srgbClr val="000000"/>
                </a:solidFill>
                <a:latin typeface="KG Primary Penmanship"/>
              </a:rPr>
              <a:t> </a:t>
            </a:r>
            <a:r>
              <a:rPr lang="en-US" sz="3574" dirty="0" err="1">
                <a:solidFill>
                  <a:srgbClr val="000000"/>
                </a:solidFill>
                <a:latin typeface="KG Primary Penmanship"/>
              </a:rPr>
              <a:t>sayısı</a:t>
            </a:r>
            <a:r>
              <a:rPr lang="en-US" sz="3574" dirty="0">
                <a:solidFill>
                  <a:srgbClr val="000000"/>
                </a:solidFill>
                <a:latin typeface="KG Primary Penmanship"/>
              </a:rPr>
              <a:t> (2) = 20 </a:t>
            </a:r>
            <a:r>
              <a:rPr lang="en-US" sz="3574" dirty="0" err="1">
                <a:solidFill>
                  <a:srgbClr val="000000"/>
                </a:solidFill>
                <a:latin typeface="KG Primary Penmanship"/>
              </a:rPr>
              <a:t>ağırlık</a:t>
            </a:r>
            <a:r>
              <a:rPr lang="en-US" sz="3574" dirty="0">
                <a:solidFill>
                  <a:srgbClr val="000000"/>
                </a:solidFill>
                <a:latin typeface="KG Primary Penmanship"/>
              </a:rPr>
              <a:t> </a:t>
            </a:r>
            <a:r>
              <a:rPr lang="en-US" sz="3574" dirty="0" err="1">
                <a:solidFill>
                  <a:srgbClr val="000000"/>
                </a:solidFill>
                <a:latin typeface="KG Primary Penmanship"/>
              </a:rPr>
              <a:t>değeri</a:t>
            </a:r>
            <a:r>
              <a:rPr lang="en-US" sz="3574" dirty="0">
                <a:solidFill>
                  <a:srgbClr val="000000"/>
                </a:solidFill>
                <a:latin typeface="KG Primary Penmanship"/>
              </a:rPr>
              <a:t> </a:t>
            </a:r>
            <a:r>
              <a:rPr lang="en-US" sz="3574" dirty="0" err="1">
                <a:solidFill>
                  <a:srgbClr val="000000"/>
                </a:solidFill>
                <a:latin typeface="KG Primary Penmanship"/>
              </a:rPr>
              <a:t>elde</a:t>
            </a:r>
            <a:r>
              <a:rPr lang="en-US" sz="3574" dirty="0">
                <a:solidFill>
                  <a:srgbClr val="000000"/>
                </a:solidFill>
                <a:latin typeface="KG Primary Penmanship"/>
              </a:rPr>
              <a:t> </a:t>
            </a:r>
            <a:r>
              <a:rPr lang="en-US" sz="3574" dirty="0" err="1">
                <a:solidFill>
                  <a:srgbClr val="000000"/>
                </a:solidFill>
                <a:latin typeface="KG Primary Penmanship"/>
              </a:rPr>
              <a:t>edilir</a:t>
            </a:r>
            <a:r>
              <a:rPr lang="en-US" sz="3574" dirty="0">
                <a:solidFill>
                  <a:srgbClr val="000000"/>
                </a:solidFill>
                <a:latin typeface="KG Primary Penmanship"/>
              </a:rPr>
              <a:t>. </a:t>
            </a:r>
            <a:r>
              <a:rPr lang="en-US" sz="3574" dirty="0" err="1">
                <a:solidFill>
                  <a:srgbClr val="000000"/>
                </a:solidFill>
                <a:latin typeface="KG Primary Penmanship"/>
              </a:rPr>
              <a:t>Elde</a:t>
            </a:r>
            <a:r>
              <a:rPr lang="en-US" sz="3574" dirty="0">
                <a:solidFill>
                  <a:srgbClr val="000000"/>
                </a:solidFill>
                <a:latin typeface="KG Primary Penmanship"/>
              </a:rPr>
              <a:t> </a:t>
            </a:r>
            <a:r>
              <a:rPr lang="en-US" sz="3574" dirty="0" err="1">
                <a:solidFill>
                  <a:srgbClr val="000000"/>
                </a:solidFill>
                <a:latin typeface="KG Primary Penmanship"/>
              </a:rPr>
              <a:t>edilen</a:t>
            </a:r>
            <a:r>
              <a:rPr lang="en-US" sz="3574" dirty="0">
                <a:solidFill>
                  <a:srgbClr val="000000"/>
                </a:solidFill>
                <a:latin typeface="KG Primary Penmanship"/>
              </a:rPr>
              <a:t> </a:t>
            </a:r>
            <a:r>
              <a:rPr lang="en-US" sz="3574" dirty="0" err="1">
                <a:solidFill>
                  <a:srgbClr val="000000"/>
                </a:solidFill>
                <a:latin typeface="KG Primary Penmanship"/>
              </a:rPr>
              <a:t>ağırlık</a:t>
            </a:r>
            <a:r>
              <a:rPr lang="en-US" sz="3574" dirty="0">
                <a:solidFill>
                  <a:srgbClr val="000000"/>
                </a:solidFill>
                <a:latin typeface="KG Primary Penmanship"/>
              </a:rPr>
              <a:t> </a:t>
            </a:r>
            <a:r>
              <a:rPr lang="en-US" sz="3574" dirty="0" err="1">
                <a:solidFill>
                  <a:srgbClr val="000000"/>
                </a:solidFill>
                <a:latin typeface="KG Primary Penmanship"/>
              </a:rPr>
              <a:t>değeri</a:t>
            </a:r>
            <a:r>
              <a:rPr lang="en-US" sz="3574" dirty="0">
                <a:solidFill>
                  <a:srgbClr val="000000"/>
                </a:solidFill>
                <a:latin typeface="KG Primary Penmanship"/>
              </a:rPr>
              <a:t> </a:t>
            </a:r>
            <a:r>
              <a:rPr lang="en-US" sz="3574" dirty="0" err="1">
                <a:solidFill>
                  <a:srgbClr val="000000"/>
                </a:solidFill>
                <a:latin typeface="KG Primary Penmanship"/>
              </a:rPr>
              <a:t>gizli</a:t>
            </a:r>
            <a:r>
              <a:rPr lang="en-US" sz="3574" dirty="0">
                <a:solidFill>
                  <a:srgbClr val="000000"/>
                </a:solidFill>
                <a:latin typeface="KG Primary Penmanship"/>
              </a:rPr>
              <a:t> </a:t>
            </a:r>
            <a:r>
              <a:rPr lang="en-US" sz="3574" dirty="0" err="1">
                <a:solidFill>
                  <a:srgbClr val="000000"/>
                </a:solidFill>
                <a:latin typeface="KG Primary Penmanship"/>
              </a:rPr>
              <a:t>katmandaki</a:t>
            </a:r>
            <a:r>
              <a:rPr lang="en-US" sz="3574" dirty="0">
                <a:solidFill>
                  <a:srgbClr val="000000"/>
                </a:solidFill>
                <a:latin typeface="KG Primary Penmanship"/>
              </a:rPr>
              <a:t> </a:t>
            </a:r>
            <a:r>
              <a:rPr lang="en-US" sz="3574" dirty="0" err="1">
                <a:solidFill>
                  <a:srgbClr val="000000"/>
                </a:solidFill>
                <a:latin typeface="KG Primary Penmanship"/>
              </a:rPr>
              <a:t>nöron</a:t>
            </a:r>
            <a:r>
              <a:rPr lang="en-US" sz="3574" dirty="0">
                <a:solidFill>
                  <a:srgbClr val="000000"/>
                </a:solidFill>
                <a:latin typeface="KG Primary Penmanship"/>
              </a:rPr>
              <a:t> </a:t>
            </a:r>
            <a:r>
              <a:rPr lang="en-US" sz="3574" dirty="0" err="1">
                <a:solidFill>
                  <a:srgbClr val="000000"/>
                </a:solidFill>
                <a:latin typeface="KG Primary Penmanship"/>
              </a:rPr>
              <a:t>sayısı</a:t>
            </a:r>
            <a:r>
              <a:rPr lang="en-US" sz="3574" dirty="0">
                <a:solidFill>
                  <a:srgbClr val="000000"/>
                </a:solidFill>
                <a:latin typeface="KG Primary Penmanship"/>
              </a:rPr>
              <a:t> (4) + </a:t>
            </a:r>
            <a:r>
              <a:rPr lang="en-US" sz="3574" dirty="0" err="1">
                <a:solidFill>
                  <a:srgbClr val="000000"/>
                </a:solidFill>
                <a:latin typeface="KG Primary Penmanship"/>
              </a:rPr>
              <a:t>çıkış</a:t>
            </a:r>
            <a:r>
              <a:rPr lang="en-US" sz="3574" dirty="0">
                <a:solidFill>
                  <a:srgbClr val="000000"/>
                </a:solidFill>
                <a:latin typeface="KG Primary Penmanship"/>
              </a:rPr>
              <a:t> </a:t>
            </a:r>
            <a:r>
              <a:rPr lang="en-US" sz="3574" dirty="0" err="1">
                <a:solidFill>
                  <a:srgbClr val="000000"/>
                </a:solidFill>
                <a:latin typeface="KG Primary Penmanship"/>
              </a:rPr>
              <a:t>katmandaki</a:t>
            </a:r>
            <a:r>
              <a:rPr lang="en-US" sz="3574" dirty="0">
                <a:solidFill>
                  <a:srgbClr val="000000"/>
                </a:solidFill>
                <a:latin typeface="KG Primary Penmanship"/>
              </a:rPr>
              <a:t> </a:t>
            </a:r>
            <a:r>
              <a:rPr lang="en-US" sz="3574" dirty="0" err="1">
                <a:solidFill>
                  <a:srgbClr val="000000"/>
                </a:solidFill>
                <a:latin typeface="KG Primary Penmanship"/>
              </a:rPr>
              <a:t>nöron</a:t>
            </a:r>
            <a:r>
              <a:rPr lang="en-US" sz="3574" dirty="0">
                <a:solidFill>
                  <a:srgbClr val="000000"/>
                </a:solidFill>
                <a:latin typeface="KG Primary Penmanship"/>
              </a:rPr>
              <a:t> </a:t>
            </a:r>
            <a:r>
              <a:rPr lang="en-US" sz="3574" dirty="0" err="1">
                <a:solidFill>
                  <a:srgbClr val="000000"/>
                </a:solidFill>
                <a:latin typeface="KG Primary Penmanship"/>
              </a:rPr>
              <a:t>sayısının</a:t>
            </a:r>
            <a:r>
              <a:rPr lang="en-US" sz="3574" dirty="0">
                <a:solidFill>
                  <a:srgbClr val="000000"/>
                </a:solidFill>
                <a:latin typeface="KG Primary Penmanship"/>
              </a:rPr>
              <a:t> (2) </a:t>
            </a:r>
            <a:r>
              <a:rPr lang="en-US" sz="3574" dirty="0" err="1">
                <a:solidFill>
                  <a:srgbClr val="000000"/>
                </a:solidFill>
                <a:latin typeface="KG Primary Penmanship"/>
              </a:rPr>
              <a:t>toplamı</a:t>
            </a:r>
            <a:r>
              <a:rPr lang="en-US" sz="3574" dirty="0">
                <a:solidFill>
                  <a:srgbClr val="000000"/>
                </a:solidFill>
                <a:latin typeface="KG Primary Penmanship"/>
              </a:rPr>
              <a:t> </a:t>
            </a:r>
            <a:r>
              <a:rPr lang="en-US" sz="3574" dirty="0" err="1">
                <a:solidFill>
                  <a:srgbClr val="000000"/>
                </a:solidFill>
                <a:latin typeface="KG Primary Penmanship"/>
              </a:rPr>
              <a:t>ile</a:t>
            </a:r>
            <a:r>
              <a:rPr lang="en-US" sz="3574" dirty="0">
                <a:solidFill>
                  <a:srgbClr val="000000"/>
                </a:solidFill>
                <a:latin typeface="KG Primary Penmanship"/>
              </a:rPr>
              <a:t> </a:t>
            </a:r>
            <a:r>
              <a:rPr lang="en-US" sz="3574" dirty="0" err="1">
                <a:solidFill>
                  <a:srgbClr val="000000"/>
                </a:solidFill>
                <a:latin typeface="KG Primary Penmanship"/>
              </a:rPr>
              <a:t>elde</a:t>
            </a:r>
            <a:r>
              <a:rPr lang="en-US" sz="3574" dirty="0">
                <a:solidFill>
                  <a:srgbClr val="000000"/>
                </a:solidFill>
                <a:latin typeface="KG Primary Penmanship"/>
              </a:rPr>
              <a:t> edilen6 (</a:t>
            </a:r>
            <a:r>
              <a:rPr lang="en-US" sz="3574" dirty="0" err="1">
                <a:solidFill>
                  <a:srgbClr val="000000"/>
                </a:solidFill>
                <a:latin typeface="KG Primary Penmanship"/>
              </a:rPr>
              <a:t>altı</a:t>
            </a:r>
            <a:r>
              <a:rPr lang="en-US" sz="3574" dirty="0">
                <a:solidFill>
                  <a:srgbClr val="000000"/>
                </a:solidFill>
                <a:latin typeface="KG Primary Penmanship"/>
              </a:rPr>
              <a:t>) </a:t>
            </a:r>
            <a:r>
              <a:rPr lang="en-US" sz="3574" dirty="0" err="1">
                <a:solidFill>
                  <a:srgbClr val="000000"/>
                </a:solidFill>
                <a:latin typeface="KG Primary Penmanship"/>
              </a:rPr>
              <a:t>değeri</a:t>
            </a:r>
            <a:r>
              <a:rPr lang="en-US" sz="3574" dirty="0">
                <a:solidFill>
                  <a:srgbClr val="000000"/>
                </a:solidFill>
                <a:latin typeface="KG Primary Penmanship"/>
              </a:rPr>
              <a:t> bias </a:t>
            </a:r>
            <a:r>
              <a:rPr lang="en-US" sz="3574" dirty="0" err="1">
                <a:solidFill>
                  <a:srgbClr val="000000"/>
                </a:solidFill>
                <a:latin typeface="KG Primary Penmanship"/>
              </a:rPr>
              <a:t>değeri</a:t>
            </a:r>
            <a:r>
              <a:rPr lang="en-US" sz="3574" dirty="0">
                <a:solidFill>
                  <a:srgbClr val="000000"/>
                </a:solidFill>
                <a:latin typeface="KG Primary Penmanship"/>
              </a:rPr>
              <a:t> </a:t>
            </a:r>
            <a:r>
              <a:rPr lang="en-US" sz="3574" dirty="0" err="1">
                <a:solidFill>
                  <a:srgbClr val="000000"/>
                </a:solidFill>
                <a:latin typeface="KG Primary Penmanship"/>
              </a:rPr>
              <a:t>olup</a:t>
            </a:r>
            <a:r>
              <a:rPr lang="en-US" sz="3574" dirty="0">
                <a:solidFill>
                  <a:srgbClr val="000000"/>
                </a:solidFill>
                <a:latin typeface="KG Primary Penmanship"/>
              </a:rPr>
              <a:t> </a:t>
            </a:r>
            <a:r>
              <a:rPr lang="en-US" sz="3574" dirty="0" err="1">
                <a:solidFill>
                  <a:srgbClr val="000000"/>
                </a:solidFill>
                <a:latin typeface="KG Primary Penmanship"/>
              </a:rPr>
              <a:t>eklenerek</a:t>
            </a:r>
            <a:r>
              <a:rPr lang="en-US" sz="3574" dirty="0">
                <a:solidFill>
                  <a:srgbClr val="000000"/>
                </a:solidFill>
                <a:latin typeface="KG Primary Penmanship"/>
              </a:rPr>
              <a:t> </a:t>
            </a:r>
            <a:r>
              <a:rPr lang="en-US" sz="3574" dirty="0" err="1">
                <a:solidFill>
                  <a:srgbClr val="000000"/>
                </a:solidFill>
                <a:latin typeface="KG Primary Penmanship"/>
              </a:rPr>
              <a:t>toplam</a:t>
            </a:r>
            <a:r>
              <a:rPr lang="en-US" sz="3574" dirty="0">
                <a:solidFill>
                  <a:srgbClr val="000000"/>
                </a:solidFill>
                <a:latin typeface="KG Primary Penmanship"/>
              </a:rPr>
              <a:t> 26 </a:t>
            </a:r>
            <a:r>
              <a:rPr lang="en-US" sz="3574" dirty="0" err="1">
                <a:solidFill>
                  <a:srgbClr val="000000"/>
                </a:solidFill>
                <a:latin typeface="KG Primary Penmanship"/>
              </a:rPr>
              <a:t>adet</a:t>
            </a:r>
            <a:r>
              <a:rPr lang="en-US" sz="3574" dirty="0">
                <a:solidFill>
                  <a:srgbClr val="000000"/>
                </a:solidFill>
                <a:latin typeface="KG Primary Penmanship"/>
              </a:rPr>
              <a:t> </a:t>
            </a:r>
            <a:r>
              <a:rPr lang="en-US" sz="3574" dirty="0" err="1">
                <a:solidFill>
                  <a:srgbClr val="000000"/>
                </a:solidFill>
                <a:latin typeface="KG Primary Penmanship"/>
              </a:rPr>
              <a:t>öğrenilmesi</a:t>
            </a:r>
            <a:r>
              <a:rPr lang="en-US" sz="3574" dirty="0">
                <a:solidFill>
                  <a:srgbClr val="000000"/>
                </a:solidFill>
                <a:latin typeface="KG Primary Penmanship"/>
              </a:rPr>
              <a:t> </a:t>
            </a:r>
            <a:r>
              <a:rPr lang="en-US" sz="3574" dirty="0" err="1">
                <a:solidFill>
                  <a:srgbClr val="000000"/>
                </a:solidFill>
                <a:latin typeface="KG Primary Penmanship"/>
              </a:rPr>
              <a:t>gereken</a:t>
            </a:r>
            <a:r>
              <a:rPr lang="en-US" sz="3574" dirty="0">
                <a:solidFill>
                  <a:srgbClr val="000000"/>
                </a:solidFill>
                <a:latin typeface="KG Primary Penmanship"/>
              </a:rPr>
              <a:t> </a:t>
            </a:r>
            <a:r>
              <a:rPr lang="en-US" sz="3574" dirty="0" err="1">
                <a:solidFill>
                  <a:srgbClr val="000000"/>
                </a:solidFill>
                <a:latin typeface="KG Primary Penmanship"/>
              </a:rPr>
              <a:t>parametre</a:t>
            </a:r>
            <a:r>
              <a:rPr lang="en-US" sz="3574" dirty="0">
                <a:solidFill>
                  <a:srgbClr val="000000"/>
                </a:solidFill>
                <a:latin typeface="KG Primary Penmanship"/>
              </a:rPr>
              <a:t> </a:t>
            </a:r>
            <a:r>
              <a:rPr lang="en-US" sz="3574" dirty="0" err="1">
                <a:solidFill>
                  <a:srgbClr val="000000"/>
                </a:solidFill>
                <a:latin typeface="KG Primary Penmanship"/>
              </a:rPr>
              <a:t>hesaplanır</a:t>
            </a:r>
            <a:r>
              <a:rPr lang="en-US" sz="3574" dirty="0">
                <a:solidFill>
                  <a:srgbClr val="000000"/>
                </a:solidFill>
                <a:latin typeface="KG Primary Penmanship"/>
              </a:rPr>
              <a:t>. </a:t>
            </a:r>
            <a:r>
              <a:rPr lang="en-US" sz="3574" dirty="0" err="1">
                <a:solidFill>
                  <a:srgbClr val="000000"/>
                </a:solidFill>
                <a:latin typeface="KG Primary Penmanship"/>
              </a:rPr>
              <a:t>Çok</a:t>
            </a:r>
            <a:r>
              <a:rPr lang="en-US" sz="3574" dirty="0">
                <a:solidFill>
                  <a:srgbClr val="000000"/>
                </a:solidFill>
                <a:latin typeface="KG Primary Penmanship"/>
              </a:rPr>
              <a:t> </a:t>
            </a:r>
            <a:r>
              <a:rPr lang="en-US" sz="3574" dirty="0" err="1">
                <a:solidFill>
                  <a:srgbClr val="000000"/>
                </a:solidFill>
                <a:latin typeface="KG Primary Penmanship"/>
              </a:rPr>
              <a:t>gizli</a:t>
            </a:r>
            <a:r>
              <a:rPr lang="en-US" sz="3574" dirty="0">
                <a:solidFill>
                  <a:srgbClr val="000000"/>
                </a:solidFill>
                <a:latin typeface="KG Primary Penmanship"/>
              </a:rPr>
              <a:t> </a:t>
            </a:r>
            <a:r>
              <a:rPr lang="en-US" sz="3574" dirty="0" err="1">
                <a:solidFill>
                  <a:srgbClr val="000000"/>
                </a:solidFill>
                <a:latin typeface="KG Primary Penmanship"/>
              </a:rPr>
              <a:t>katmanlı</a:t>
            </a:r>
            <a:r>
              <a:rPr lang="en-US" sz="3574" dirty="0">
                <a:solidFill>
                  <a:srgbClr val="000000"/>
                </a:solidFill>
                <a:latin typeface="KG Primary Penmanship"/>
              </a:rPr>
              <a:t> YSA </a:t>
            </a:r>
            <a:r>
              <a:rPr lang="en-US" sz="3574" dirty="0" err="1">
                <a:solidFill>
                  <a:srgbClr val="000000"/>
                </a:solidFill>
                <a:latin typeface="KG Primary Penmanship"/>
              </a:rPr>
              <a:t>modelinde</a:t>
            </a:r>
            <a:r>
              <a:rPr lang="en-US" sz="3574" dirty="0">
                <a:solidFill>
                  <a:srgbClr val="000000"/>
                </a:solidFill>
                <a:latin typeface="KG Primary Penmanship"/>
              </a:rPr>
              <a:t> </a:t>
            </a:r>
            <a:r>
              <a:rPr lang="en-US" sz="3574" dirty="0" err="1">
                <a:solidFill>
                  <a:srgbClr val="000000"/>
                </a:solidFill>
                <a:latin typeface="KG Primary Penmanship"/>
              </a:rPr>
              <a:t>gizli</a:t>
            </a:r>
            <a:r>
              <a:rPr lang="en-US" sz="3574" dirty="0">
                <a:solidFill>
                  <a:srgbClr val="000000"/>
                </a:solidFill>
                <a:latin typeface="KG Primary Penmanship"/>
              </a:rPr>
              <a:t> </a:t>
            </a:r>
            <a:r>
              <a:rPr lang="en-US" sz="3574" dirty="0" err="1">
                <a:solidFill>
                  <a:srgbClr val="000000"/>
                </a:solidFill>
                <a:latin typeface="KG Primary Penmanship"/>
              </a:rPr>
              <a:t>katmandaki</a:t>
            </a:r>
            <a:r>
              <a:rPr lang="en-US" sz="3574" dirty="0">
                <a:solidFill>
                  <a:srgbClr val="000000"/>
                </a:solidFill>
                <a:latin typeface="KG Primary Penmanship"/>
              </a:rPr>
              <a:t> </a:t>
            </a:r>
            <a:r>
              <a:rPr lang="en-US" sz="3574" dirty="0" err="1">
                <a:solidFill>
                  <a:srgbClr val="000000"/>
                </a:solidFill>
                <a:latin typeface="KG Primary Penmanship"/>
              </a:rPr>
              <a:t>nöron</a:t>
            </a:r>
            <a:r>
              <a:rPr lang="en-US" sz="3574" dirty="0">
                <a:solidFill>
                  <a:srgbClr val="000000"/>
                </a:solidFill>
                <a:latin typeface="KG Primary Penmanship"/>
              </a:rPr>
              <a:t> sayısı-1 (4) + </a:t>
            </a:r>
            <a:r>
              <a:rPr lang="en-US" sz="3574" dirty="0" err="1">
                <a:solidFill>
                  <a:srgbClr val="000000"/>
                </a:solidFill>
                <a:latin typeface="KG Primary Penmanship"/>
              </a:rPr>
              <a:t>gizli</a:t>
            </a:r>
            <a:r>
              <a:rPr lang="en-US" sz="3574" dirty="0">
                <a:solidFill>
                  <a:srgbClr val="000000"/>
                </a:solidFill>
                <a:latin typeface="KG Primary Penmanship"/>
              </a:rPr>
              <a:t> </a:t>
            </a:r>
            <a:r>
              <a:rPr lang="en-US" sz="3574" dirty="0" err="1">
                <a:solidFill>
                  <a:srgbClr val="000000"/>
                </a:solidFill>
                <a:latin typeface="KG Primary Penmanship"/>
              </a:rPr>
              <a:t>katmandaki</a:t>
            </a:r>
            <a:r>
              <a:rPr lang="en-US" sz="3574" dirty="0">
                <a:solidFill>
                  <a:srgbClr val="000000"/>
                </a:solidFill>
                <a:latin typeface="KG Primary Penmanship"/>
              </a:rPr>
              <a:t> </a:t>
            </a:r>
            <a:r>
              <a:rPr lang="en-US" sz="3574" dirty="0" err="1">
                <a:solidFill>
                  <a:srgbClr val="000000"/>
                </a:solidFill>
                <a:latin typeface="KG Primary Penmanship"/>
              </a:rPr>
              <a:t>nöron</a:t>
            </a:r>
            <a:r>
              <a:rPr lang="en-US" sz="3574" dirty="0">
                <a:solidFill>
                  <a:srgbClr val="000000"/>
                </a:solidFill>
                <a:latin typeface="KG Primary Penmanship"/>
              </a:rPr>
              <a:t> sayısı-2 (4) + </a:t>
            </a:r>
            <a:r>
              <a:rPr lang="en-US" sz="3574" dirty="0" err="1">
                <a:solidFill>
                  <a:srgbClr val="000000"/>
                </a:solidFill>
                <a:latin typeface="KG Primary Penmanship"/>
              </a:rPr>
              <a:t>çıkış</a:t>
            </a:r>
            <a:r>
              <a:rPr lang="en-US" sz="3574" dirty="0">
                <a:solidFill>
                  <a:srgbClr val="000000"/>
                </a:solidFill>
                <a:latin typeface="KG Primary Penmanship"/>
              </a:rPr>
              <a:t> </a:t>
            </a:r>
            <a:r>
              <a:rPr lang="en-US" sz="3574" dirty="0" err="1">
                <a:solidFill>
                  <a:srgbClr val="000000"/>
                </a:solidFill>
                <a:latin typeface="KG Primary Penmanship"/>
              </a:rPr>
              <a:t>katmanındaki</a:t>
            </a:r>
            <a:r>
              <a:rPr lang="en-US" sz="3574" dirty="0">
                <a:solidFill>
                  <a:srgbClr val="000000"/>
                </a:solidFill>
                <a:latin typeface="KG Primary Penmanship"/>
              </a:rPr>
              <a:t> </a:t>
            </a:r>
            <a:r>
              <a:rPr lang="en-US" sz="3574" dirty="0" err="1">
                <a:solidFill>
                  <a:srgbClr val="000000"/>
                </a:solidFill>
                <a:latin typeface="KG Primary Penmanship"/>
              </a:rPr>
              <a:t>nöron</a:t>
            </a:r>
            <a:r>
              <a:rPr lang="en-US" sz="3574" dirty="0">
                <a:solidFill>
                  <a:srgbClr val="000000"/>
                </a:solidFill>
                <a:latin typeface="KG Primary Penmanship"/>
              </a:rPr>
              <a:t> </a:t>
            </a:r>
            <a:r>
              <a:rPr lang="en-US" sz="3574" dirty="0" err="1">
                <a:solidFill>
                  <a:srgbClr val="000000"/>
                </a:solidFill>
                <a:latin typeface="KG Primary Penmanship"/>
              </a:rPr>
              <a:t>sayısı</a:t>
            </a:r>
            <a:r>
              <a:rPr lang="en-US" sz="3574" dirty="0">
                <a:solidFill>
                  <a:srgbClr val="000000"/>
                </a:solidFill>
                <a:latin typeface="KG Primary Penmanship"/>
              </a:rPr>
              <a:t> (1) </a:t>
            </a:r>
            <a:r>
              <a:rPr lang="en-US" sz="3574" dirty="0" err="1">
                <a:solidFill>
                  <a:srgbClr val="000000"/>
                </a:solidFill>
                <a:latin typeface="KG Primary Penmanship"/>
              </a:rPr>
              <a:t>olmak</a:t>
            </a:r>
            <a:r>
              <a:rPr lang="en-US" sz="3574" dirty="0">
                <a:solidFill>
                  <a:srgbClr val="000000"/>
                </a:solidFill>
                <a:latin typeface="KG Primary Penmanship"/>
              </a:rPr>
              <a:t> </a:t>
            </a:r>
            <a:r>
              <a:rPr lang="en-US" sz="3574" dirty="0" err="1">
                <a:solidFill>
                  <a:srgbClr val="000000"/>
                </a:solidFill>
                <a:latin typeface="KG Primary Penmanship"/>
              </a:rPr>
              <a:t>üzere</a:t>
            </a:r>
            <a:r>
              <a:rPr lang="en-US" sz="3574" dirty="0">
                <a:solidFill>
                  <a:srgbClr val="000000"/>
                </a:solidFill>
                <a:latin typeface="KG Primary Penmanship"/>
              </a:rPr>
              <a:t> 9 </a:t>
            </a:r>
            <a:r>
              <a:rPr lang="en-US" sz="3574" dirty="0" err="1">
                <a:solidFill>
                  <a:srgbClr val="000000"/>
                </a:solidFill>
                <a:latin typeface="KG Primary Penmanship"/>
              </a:rPr>
              <a:t>nörondan</a:t>
            </a:r>
            <a:r>
              <a:rPr lang="en-US" sz="3574" dirty="0">
                <a:solidFill>
                  <a:srgbClr val="000000"/>
                </a:solidFill>
                <a:latin typeface="KG Primary Penmanship"/>
              </a:rPr>
              <a:t> (</a:t>
            </a:r>
            <a:r>
              <a:rPr lang="en-US" sz="3574" dirty="0" err="1">
                <a:solidFill>
                  <a:srgbClr val="000000"/>
                </a:solidFill>
                <a:latin typeface="KG Primary Penmanship"/>
              </a:rPr>
              <a:t>çıkış</a:t>
            </a:r>
            <a:r>
              <a:rPr lang="en-US" sz="3574" dirty="0">
                <a:solidFill>
                  <a:srgbClr val="000000"/>
                </a:solidFill>
                <a:latin typeface="KG Primary Penmanship"/>
              </a:rPr>
              <a:t> </a:t>
            </a:r>
            <a:r>
              <a:rPr lang="en-US" sz="3574" dirty="0" err="1">
                <a:solidFill>
                  <a:srgbClr val="000000"/>
                </a:solidFill>
                <a:latin typeface="KG Primary Penmanship"/>
              </a:rPr>
              <a:t>ve</a:t>
            </a:r>
            <a:r>
              <a:rPr lang="en-US" sz="3574" dirty="0">
                <a:solidFill>
                  <a:srgbClr val="000000"/>
                </a:solidFill>
                <a:latin typeface="KG Primary Penmanship"/>
              </a:rPr>
              <a:t> </a:t>
            </a:r>
            <a:r>
              <a:rPr lang="en-US" sz="3574" dirty="0" err="1">
                <a:solidFill>
                  <a:srgbClr val="000000"/>
                </a:solidFill>
                <a:latin typeface="KG Primary Penmanship"/>
              </a:rPr>
              <a:t>gizli</a:t>
            </a:r>
            <a:r>
              <a:rPr lang="en-US" sz="3574" dirty="0">
                <a:solidFill>
                  <a:srgbClr val="000000"/>
                </a:solidFill>
                <a:latin typeface="KG Primary Penmanship"/>
              </a:rPr>
              <a:t> </a:t>
            </a:r>
            <a:r>
              <a:rPr lang="en-US" sz="3574" dirty="0" err="1">
                <a:solidFill>
                  <a:srgbClr val="000000"/>
                </a:solidFill>
                <a:latin typeface="KG Primary Penmanship"/>
              </a:rPr>
              <a:t>katmanlardaki</a:t>
            </a:r>
            <a:r>
              <a:rPr lang="en-US" sz="3574" dirty="0">
                <a:solidFill>
                  <a:srgbClr val="000000"/>
                </a:solidFill>
                <a:latin typeface="KG Primary Penmanship"/>
              </a:rPr>
              <a:t> </a:t>
            </a:r>
            <a:r>
              <a:rPr lang="en-US" sz="3574" dirty="0" err="1">
                <a:solidFill>
                  <a:srgbClr val="000000"/>
                </a:solidFill>
                <a:latin typeface="KG Primary Penmanship"/>
              </a:rPr>
              <a:t>nöron</a:t>
            </a:r>
            <a:r>
              <a:rPr lang="en-US" sz="3574" dirty="0">
                <a:solidFill>
                  <a:srgbClr val="000000"/>
                </a:solidFill>
                <a:latin typeface="KG Primary Penmanship"/>
              </a:rPr>
              <a:t> </a:t>
            </a:r>
            <a:r>
              <a:rPr lang="en-US" sz="3574" dirty="0" err="1">
                <a:solidFill>
                  <a:srgbClr val="000000"/>
                </a:solidFill>
                <a:latin typeface="KG Primary Penmanship"/>
              </a:rPr>
              <a:t>sayısı</a:t>
            </a:r>
            <a:r>
              <a:rPr lang="en-US" sz="3574" dirty="0">
                <a:solidFill>
                  <a:srgbClr val="000000"/>
                </a:solidFill>
                <a:latin typeface="KG Primary Penmanship"/>
              </a:rPr>
              <a:t>) </a:t>
            </a:r>
            <a:r>
              <a:rPr lang="en-US" sz="3574" dirty="0" err="1">
                <a:solidFill>
                  <a:srgbClr val="000000"/>
                </a:solidFill>
                <a:latin typeface="KG Primary Penmanship"/>
              </a:rPr>
              <a:t>oluşmaktadır</a:t>
            </a:r>
            <a:r>
              <a:rPr lang="en-US" sz="3574" dirty="0">
                <a:solidFill>
                  <a:srgbClr val="000000"/>
                </a:solidFill>
                <a:latin typeface="KG Primary Penmanship"/>
              </a:rPr>
              <a:t>. </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TotalTime>
  <Words>1814</Words>
  <Application>Microsoft Office PowerPoint</Application>
  <PresentationFormat>Özel</PresentationFormat>
  <Paragraphs>78</Paragraphs>
  <Slides>27</Slides>
  <Notes>0</Notes>
  <HiddenSlides>0</HiddenSlides>
  <MMClips>0</MMClips>
  <ScaleCrop>false</ScaleCrop>
  <HeadingPairs>
    <vt:vector size="6" baseType="variant">
      <vt:variant>
        <vt:lpstr>Kullanılan Yazı Tipleri</vt:lpstr>
      </vt:variant>
      <vt:variant>
        <vt:i4>6</vt:i4>
      </vt:variant>
      <vt:variant>
        <vt:lpstr>Tema</vt:lpstr>
      </vt:variant>
      <vt:variant>
        <vt:i4>1</vt:i4>
      </vt:variant>
      <vt:variant>
        <vt:lpstr>Slayt Başlıkları</vt:lpstr>
      </vt:variant>
      <vt:variant>
        <vt:i4>27</vt:i4>
      </vt:variant>
    </vt:vector>
  </HeadingPairs>
  <TitlesOfParts>
    <vt:vector size="34" baseType="lpstr">
      <vt:lpstr>KG Primary Penmanship</vt:lpstr>
      <vt:lpstr>Calibri</vt:lpstr>
      <vt:lpstr>Carollo Playscript</vt:lpstr>
      <vt:lpstr>Arimo Bold</vt:lpstr>
      <vt:lpstr>Arial</vt:lpstr>
      <vt:lpstr>Francois One</vt:lpstr>
      <vt:lpstr>Office Theme</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Deneyap - Yapay Zeka - Ders - 1 kopyası</dc:title>
  <cp:lastModifiedBy>SEMA NUR EKMEKCİ</cp:lastModifiedBy>
  <cp:revision>8</cp:revision>
  <dcterms:created xsi:type="dcterms:W3CDTF">2006-08-16T00:00:00Z</dcterms:created>
  <dcterms:modified xsi:type="dcterms:W3CDTF">2024-05-21T14:31:47Z</dcterms:modified>
  <dc:identifier>DAGFqE2RIrY</dc:identifier>
</cp:coreProperties>
</file>